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5" r:id="rId3"/>
    <p:sldId id="259" r:id="rId4"/>
    <p:sldId id="260" r:id="rId5"/>
    <p:sldId id="264" r:id="rId6"/>
    <p:sldId id="261" r:id="rId7"/>
    <p:sldId id="262" r:id="rId8"/>
    <p:sldId id="263" r:id="rId9"/>
    <p:sldId id="268" r:id="rId10"/>
    <p:sldId id="269" r:id="rId11"/>
    <p:sldId id="270" r:id="rId12"/>
    <p:sldId id="271" r:id="rId13"/>
    <p:sldId id="266" r:id="rId14"/>
    <p:sldId id="275" r:id="rId15"/>
    <p:sldId id="274" r:id="rId16"/>
    <p:sldId id="277" r:id="rId17"/>
    <p:sldId id="278" r:id="rId18"/>
    <p:sldId id="279" r:id="rId19"/>
    <p:sldId id="280" r:id="rId20"/>
    <p:sldId id="282" r:id="rId21"/>
    <p:sldId id="283" r:id="rId22"/>
    <p:sldId id="286" r:id="rId23"/>
    <p:sldId id="287" r:id="rId24"/>
    <p:sldId id="281" r:id="rId25"/>
    <p:sldId id="288" r:id="rId26"/>
    <p:sldId id="289" r:id="rId27"/>
    <p:sldId id="291" r:id="rId28"/>
    <p:sldId id="293" r:id="rId29"/>
    <p:sldId id="294" r:id="rId30"/>
    <p:sldId id="295" r:id="rId31"/>
    <p:sldId id="296" r:id="rId32"/>
    <p:sldId id="298" r:id="rId33"/>
    <p:sldId id="304" r:id="rId34"/>
    <p:sldId id="301" r:id="rId35"/>
    <p:sldId id="303" r:id="rId36"/>
    <p:sldId id="302" r:id="rId37"/>
  </p:sldIdLst>
  <p:sldSz cx="12192000" cy="6858000"/>
  <p:notesSz cx="6797675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3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tta Rosenberg" userId="be263aa1-207d-4c27-a2fb-56a5f8776836" providerId="ADAL" clId="{E863CAEF-8956-4899-977D-063348AB1E9D}"/>
    <pc:docChg chg="modSld sldOrd">
      <pc:chgData name="Lotta Rosenberg" userId="be263aa1-207d-4c27-a2fb-56a5f8776836" providerId="ADAL" clId="{E863CAEF-8956-4899-977D-063348AB1E9D}" dt="2026-04-07T12:13:21.306" v="2"/>
      <pc:docMkLst>
        <pc:docMk/>
      </pc:docMkLst>
      <pc:sldChg chg="modSp mod">
        <pc:chgData name="Lotta Rosenberg" userId="be263aa1-207d-4c27-a2fb-56a5f8776836" providerId="ADAL" clId="{E863CAEF-8956-4899-977D-063348AB1E9D}" dt="2026-04-07T12:12:33.553" v="0" actId="14100"/>
        <pc:sldMkLst>
          <pc:docMk/>
          <pc:sldMk cId="950064026" sldId="303"/>
        </pc:sldMkLst>
        <pc:picChg chg="mod">
          <ac:chgData name="Lotta Rosenberg" userId="be263aa1-207d-4c27-a2fb-56a5f8776836" providerId="ADAL" clId="{E863CAEF-8956-4899-977D-063348AB1E9D}" dt="2026-04-07T12:12:33.553" v="0" actId="14100"/>
          <ac:picMkLst>
            <pc:docMk/>
            <pc:sldMk cId="950064026" sldId="303"/>
            <ac:picMk id="5" creationId="{4A727662-E25D-3B84-6E36-C26FEB72DA8F}"/>
          </ac:picMkLst>
        </pc:picChg>
      </pc:sldChg>
      <pc:sldChg chg="ord">
        <pc:chgData name="Lotta Rosenberg" userId="be263aa1-207d-4c27-a2fb-56a5f8776836" providerId="ADAL" clId="{E863CAEF-8956-4899-977D-063348AB1E9D}" dt="2026-04-07T12:13:21.306" v="2"/>
        <pc:sldMkLst>
          <pc:docMk/>
          <pc:sldMk cId="492285681" sldId="3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9FF6B-E98D-4DE5-9705-5664DFF933A4}" type="datetimeFigureOut">
              <a:rPr lang="sv-SE" smtClean="0"/>
              <a:t>2026-04-07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E1C45-173D-482A-A3B0-3C22128BEAA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6019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Närmare 90 % tycker att det är ok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8916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Lotta: Ca 87% tycker att det är värdefullt med nyhetsbrev.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7745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Anders: Vi har två uppdrag: 1. Stödja båtklubbarna 2. Påverkansarbete. Miljö är viktig fråga.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9082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43% har ingen kö eller mindre än 1 år.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1713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Anders: 43,7% kortare eller mycket kortare väntetid. Lätt för nya att få båtplats. SMBF måste jobba med. Ligger på oss båtorganisationer att påverka föreningslivet och intresset för det organiserade båtlivet.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6410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Anders: 43,7% har ej trailerplatser - efterfrågar ökar (</a:t>
            </a:r>
            <a:r>
              <a:rPr lang="sv-SE" dirty="0" err="1"/>
              <a:t>Sweboat</a:t>
            </a:r>
            <a:r>
              <a:rPr lang="sv-SE" dirty="0"/>
              <a:t> – försäljning trailerbåtar 4-6 m)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7879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7376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Anders: Vi förordar detta. Skapar gemenskap och engagemang. Nu vågar vi åka längre säger båtägare med nautisk kompetens.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8173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8424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Miljö- alla sidor tar Jimmy. Fråga 21 har inga kommentarer om vilka typer </a:t>
            </a:r>
            <a:r>
              <a:rPr lang="sv-SE"/>
              <a:t>av anmärkningar.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2462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6388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0160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Skillnad Stockholm vs övriga landet. Slutsats: Prioriterad fråga.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1213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Viktigt att vara förberedd och planera.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6762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7960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32198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Lotta. Generellt korta arrenden. Frågor att jobba med för SMBF. Bekräftar det vi vet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73082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Lotta: Positivt 63% eller mer som säger att det är mycket bra eller bra skick.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91772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Lotta: 25% har problem. 65 klubbar har bekymmer och det här är ökande. Något båtorganisationer  behöver arbeta med.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42537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76412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34331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72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Trivsel fest – försummat. Idéer för föreläsare och annat. Bra för SMBF:s kommittéer och nyhetsbrev vad vi ska hjälpa klubbarna med. Många funktionärer som inte är med i styrelsen.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43983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77757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Anders: Allt fler börjar redovisa moms (ideell förening)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4858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46377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34342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3894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84% tycker att det fungerar bra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9213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Svårt att rekrytera nästan 60% - viktig för SMBF att jobba med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652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Anders: Nya medlemmar, andel män och kvinnor från nya medlemmar? SBU SQL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3389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Lotta: Bra att över 50% använder sig av SMBF stöd. Stor vetskap om våra kommittéer.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904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Lotta – bra. Miljökonferensen är viktig för våra medlemmar.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7929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Anders – märklig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1C45-173D-482A-A3B0-3C22128BEAA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5059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B583C2-22A9-0A7D-AC46-3203AC1A3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4601D99-6884-F2E1-328D-16394BEE7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E519F24-1604-A9D1-70EB-A54354C0A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3CA0-8D5E-49E6-936E-8EFACB9497EC}" type="datetimeFigureOut">
              <a:rPr lang="sv-SE" smtClean="0"/>
              <a:t>2026-04-07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035057-2541-174D-1FE6-9A4C48FAA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A69467-0C5B-75C3-A986-E1AF7E148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6E12-799C-4AA6-9890-37C67F33DC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321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D7FABF-F586-14EE-3AA8-7A64FAF1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714B88A-1EB9-0C02-F355-6D1B3D2CD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1614881-1399-3C77-DF43-5FCAB53F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3CA0-8D5E-49E6-936E-8EFACB9497EC}" type="datetimeFigureOut">
              <a:rPr lang="sv-SE" smtClean="0"/>
              <a:t>2026-04-07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3955E94-0CC5-661F-9A5E-BA6545AEC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AE4DA75-2070-DE9B-36B6-976D90FB5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6E12-799C-4AA6-9890-37C67F33DC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114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DAAFB65-0631-5BB1-4DB9-26ACD952D5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F3B4125-8224-C2F7-9673-FD04DFEBD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656F56-74AD-4FC1-E63F-FAA03306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3CA0-8D5E-49E6-936E-8EFACB9497EC}" type="datetimeFigureOut">
              <a:rPr lang="sv-SE" smtClean="0"/>
              <a:t>2026-04-07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B8E94BA-7DEC-E08E-AE9F-BBEC8EAC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E0F1D0C-AB8F-6D58-F38D-282F6A7BE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6E12-799C-4AA6-9890-37C67F33DC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592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DB0D0C-B254-A5F9-E620-2549007DB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E1823D0-731E-1AB6-868A-D72FD9985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BA4DBAD-FD27-AED7-1060-AD55F2092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3CA0-8D5E-49E6-936E-8EFACB9497EC}" type="datetimeFigureOut">
              <a:rPr lang="sv-SE" smtClean="0"/>
              <a:t>2026-04-07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C37C9DC-5639-AEEE-8A61-DDEC1DD82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3A151FA-AD36-BF22-ED68-968F8E615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6E12-799C-4AA6-9890-37C67F33DC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977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C41145-57AD-C8C2-681A-7E240AEF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2DA148D-D915-BBCD-E573-FD4E85BE2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B6E4EC5-A17D-5F8E-74B9-C52D67B25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3CA0-8D5E-49E6-936E-8EFACB9497EC}" type="datetimeFigureOut">
              <a:rPr lang="sv-SE" smtClean="0"/>
              <a:t>2026-04-07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8F751ED-DA3D-5027-A49F-92B6A2409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A890441-22B2-639B-AE1E-1E996A9EC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6E12-799C-4AA6-9890-37C67F33DC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6855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A327CA-43C2-48F9-A7D6-524ACE7DA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33B1639-8658-77C2-E3A1-F6A81C258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07E011E-F4F0-4D34-2BF6-9E84D1587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7DFE39B-5FB1-84F8-0A7D-C16771B4A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3CA0-8D5E-49E6-936E-8EFACB9497EC}" type="datetimeFigureOut">
              <a:rPr lang="sv-SE" smtClean="0"/>
              <a:t>2026-04-07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55638A9-6173-63C2-4860-7645176E2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05AB68D-D582-9413-BC51-15724931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6E12-799C-4AA6-9890-37C67F33DC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0804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4EEB2AD-5DB6-4120-B6E9-D003CBEB2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0A3990D-DDB8-B913-FF61-2023F8FB8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DD496C4-9F68-0DA8-45C5-B92D7BC2B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CB8441-A65B-431C-7030-80190E1D7A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08D12EC-DFD4-301C-8E7B-D5BA9FC082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7D35E74-8D2C-472D-3752-22D702E4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3CA0-8D5E-49E6-936E-8EFACB9497EC}" type="datetimeFigureOut">
              <a:rPr lang="sv-SE" smtClean="0"/>
              <a:t>2026-04-07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D8BB75F-A55A-E17A-455A-CF5DBCCE9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E4CCFD7-9DA0-57EC-3327-ED47FE1F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6E12-799C-4AA6-9890-37C67F33DC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700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170F38-B767-D67C-0E38-E6879B2D1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EA85E2F-2F84-6249-0151-ACEC0FB2C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3CA0-8D5E-49E6-936E-8EFACB9497EC}" type="datetimeFigureOut">
              <a:rPr lang="sv-SE" smtClean="0"/>
              <a:t>2026-04-07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050856B-5513-9A75-5814-C9895A40D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2F2798C-CC28-10A3-F9FE-B6D48278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6E12-799C-4AA6-9890-37C67F33DC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5896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34DE018-9089-94B3-5D57-FCF1E143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3CA0-8D5E-49E6-936E-8EFACB9497EC}" type="datetimeFigureOut">
              <a:rPr lang="sv-SE" smtClean="0"/>
              <a:t>2026-04-07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5BD8FD7-FE5F-361A-8EDA-3AE7CDCC7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5484785-BE12-DECA-EDB7-6ABA17D4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6E12-799C-4AA6-9890-37C67F33DC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529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097B4F-61E2-2F3B-F85D-33C910DCA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64B003-0E83-3426-AF3E-FD1DC59A5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507F741-D408-839C-AA50-81E8395AF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7883E2E-B64F-40F1-2708-2912C8022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3CA0-8D5E-49E6-936E-8EFACB9497EC}" type="datetimeFigureOut">
              <a:rPr lang="sv-SE" smtClean="0"/>
              <a:t>2026-04-07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55BBB72-6617-77FE-208A-AFD23321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705B20E-70BA-49E8-09F8-1C3BD3234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6E12-799C-4AA6-9890-37C67F33DC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7165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90B0A9-8EB1-D6EA-5C74-7EC9E0C5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7E71F7E-56D7-5496-5E74-37A8117C3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A10A982-15F6-2228-526E-1958281B3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147A30E-863E-4055-6BC2-1906571AD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3CA0-8D5E-49E6-936E-8EFACB9497EC}" type="datetimeFigureOut">
              <a:rPr lang="sv-SE" smtClean="0"/>
              <a:t>2026-04-07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0456232-362B-4913-2D76-8867B201F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A66A28-384D-3803-4C68-512AA793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06E12-799C-4AA6-9890-37C67F33DC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947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4138309-5D81-E7F9-2048-5F8507985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5E0718-FAF9-F91D-C874-F11DCC199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28E1FA9-E785-9AD0-416F-95456659FC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743CA0-8D5E-49E6-936E-8EFACB9497EC}" type="datetimeFigureOut">
              <a:rPr lang="sv-SE" smtClean="0"/>
              <a:t>2026-04-07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57A5D2B-DEEE-EF64-617C-A00763FF4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19DC9F-18AC-2011-26E9-D06C79A35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406E12-799C-4AA6-9890-37C67F33DC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888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5" descr="En bild som visar text, bärbar dator, himmel, dator&#10;&#10;AI-genererat innehåll kan vara felaktigt.">
            <a:extLst>
              <a:ext uri="{FF2B5EF4-FFF2-40B4-BE49-F238E27FC236}">
                <a16:creationId xmlns:a16="http://schemas.microsoft.com/office/drawing/2014/main" id="{B6C9EAB3-27E9-E360-58E4-20461B203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45D72F4-5394-6975-0E23-72CC74C0A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8528" y="1205563"/>
            <a:ext cx="2610793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sv-SE" sz="5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Resultat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E5CBB68-A39F-D30D-ACC0-0256E1848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47355" y="3181485"/>
            <a:ext cx="3043414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sv-SE" dirty="0"/>
              <a:t>159 respondenter</a:t>
            </a:r>
          </a:p>
          <a:p>
            <a:pPr algn="l"/>
            <a:r>
              <a:rPr lang="sv-SE" dirty="0"/>
              <a:t>av 255 båtklubbar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7320487-48AC-0C92-F157-DA9D6EA1F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1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Teckensnitt, linje, skärmbild&#10;&#10;AI-genererat innehåll kan vara felaktigt.">
            <a:extLst>
              <a:ext uri="{FF2B5EF4-FFF2-40B4-BE49-F238E27FC236}">
                <a16:creationId xmlns:a16="http://schemas.microsoft.com/office/drawing/2014/main" id="{FC1A5017-7D53-AD8C-D7C0-AB1E16539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54" y="741637"/>
            <a:ext cx="8931414" cy="154699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21E48D9-F1CD-54F9-59C0-BDAE35FB1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904" y="2404953"/>
            <a:ext cx="6020322" cy="396274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5FA799F-0211-CA38-A839-097347F6DAA0}"/>
              </a:ext>
            </a:extLst>
          </p:cNvPr>
          <p:cNvSpPr/>
          <p:nvPr/>
        </p:nvSpPr>
        <p:spPr>
          <a:xfrm>
            <a:off x="7285703" y="491613"/>
            <a:ext cx="2271252" cy="884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7FECF8AD-9A25-BBA9-6083-843FFEC7E4E9}"/>
              </a:ext>
            </a:extLst>
          </p:cNvPr>
          <p:cNvSpPr txBox="1"/>
          <p:nvPr/>
        </p:nvSpPr>
        <p:spPr>
          <a:xfrm>
            <a:off x="1130710" y="3156155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Om ”JA”, exempel på kompetensförstärkning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Juridik, ekonomi, styrelsearbete och miljö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82846BD-00DF-F911-1BED-3010EFAB9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8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iagram över formulärsvar. Namn på fråga: 10. Tycker styrelsen att SMBF:s månadsvisa nyhetsbrev (mejl) hjälper till i ert arbete?. Antal svar: 146 svar.">
            <a:extLst>
              <a:ext uri="{FF2B5EF4-FFF2-40B4-BE49-F238E27FC236}">
                <a16:creationId xmlns:a16="http://schemas.microsoft.com/office/drawing/2014/main" id="{B397E1EE-EF2E-B97C-299E-A9EE6A2C2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21" y="629561"/>
            <a:ext cx="10795819" cy="512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DE04F67C-70FF-FEE2-5BCC-766FB994687D}"/>
              </a:ext>
            </a:extLst>
          </p:cNvPr>
          <p:cNvSpPr txBox="1"/>
          <p:nvPr/>
        </p:nvSpPr>
        <p:spPr>
          <a:xfrm>
            <a:off x="2196323" y="5150615"/>
            <a:ext cx="106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Nej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FFB0181-0360-F2F3-6774-2B2AC434062D}"/>
              </a:ext>
            </a:extLst>
          </p:cNvPr>
          <p:cNvSpPr txBox="1"/>
          <p:nvPr/>
        </p:nvSpPr>
        <p:spPr>
          <a:xfrm>
            <a:off x="9558176" y="5196782"/>
            <a:ext cx="1993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Ja, det ger värdefull information</a:t>
            </a:r>
          </a:p>
        </p:txBody>
      </p:sp>
      <p:sp>
        <p:nvSpPr>
          <p:cNvPr id="2" name="Ellips 1">
            <a:extLst>
              <a:ext uri="{FF2B5EF4-FFF2-40B4-BE49-F238E27FC236}">
                <a16:creationId xmlns:a16="http://schemas.microsoft.com/office/drawing/2014/main" id="{FE38F862-705B-7434-433B-4BCC0C8991DD}"/>
              </a:ext>
            </a:extLst>
          </p:cNvPr>
          <p:cNvSpPr/>
          <p:nvPr/>
        </p:nvSpPr>
        <p:spPr>
          <a:xfrm>
            <a:off x="4876800" y="1465006"/>
            <a:ext cx="6499123" cy="3913239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C405C8B-395E-B8A8-B8EB-367797C6D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39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iagram över formulärsvar. Namn på fråga: 11. Vilket stöd upplever ni som mest värdefullt idag?. Antal svar: 143 svar.">
            <a:extLst>
              <a:ext uri="{FF2B5EF4-FFF2-40B4-BE49-F238E27FC236}">
                <a16:creationId xmlns:a16="http://schemas.microsoft.com/office/drawing/2014/main" id="{0B614B54-B444-C80C-D8C5-1BB81CFD3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44" y="462116"/>
            <a:ext cx="11424555" cy="635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AA359B5A-F23B-3BAB-E3C4-5F54C01CEED8}"/>
              </a:ext>
            </a:extLst>
          </p:cNvPr>
          <p:cNvSpPr/>
          <p:nvPr/>
        </p:nvSpPr>
        <p:spPr>
          <a:xfrm>
            <a:off x="389744" y="3620125"/>
            <a:ext cx="11235128" cy="2653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FCA9B59-1B40-1CD2-5C7A-68F2AA26F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139" y="3837314"/>
            <a:ext cx="8047417" cy="434378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4B92DE1-8D56-0552-43A7-8ED7A6F61691}"/>
              </a:ext>
            </a:extLst>
          </p:cNvPr>
          <p:cNvSpPr/>
          <p:nvPr/>
        </p:nvSpPr>
        <p:spPr>
          <a:xfrm>
            <a:off x="7817370" y="1753849"/>
            <a:ext cx="824460" cy="314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9608A91-8764-B2F4-224C-FE5987BFB996}"/>
              </a:ext>
            </a:extLst>
          </p:cNvPr>
          <p:cNvSpPr/>
          <p:nvPr/>
        </p:nvSpPr>
        <p:spPr>
          <a:xfrm>
            <a:off x="10800412" y="2086132"/>
            <a:ext cx="824460" cy="314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D786626-2457-4542-2DDF-1BC5924C8FB8}"/>
              </a:ext>
            </a:extLst>
          </p:cNvPr>
          <p:cNvSpPr/>
          <p:nvPr/>
        </p:nvSpPr>
        <p:spPr>
          <a:xfrm>
            <a:off x="8157147" y="2364698"/>
            <a:ext cx="824460" cy="314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0C3D79C-AF30-0A96-4F39-7AB63823D8E9}"/>
              </a:ext>
            </a:extLst>
          </p:cNvPr>
          <p:cNvSpPr/>
          <p:nvPr/>
        </p:nvSpPr>
        <p:spPr>
          <a:xfrm>
            <a:off x="6650635" y="2538335"/>
            <a:ext cx="824460" cy="314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AB7B01A-A7DC-295B-20C1-FAE1E44CDC90}"/>
              </a:ext>
            </a:extLst>
          </p:cNvPr>
          <p:cNvSpPr/>
          <p:nvPr/>
        </p:nvSpPr>
        <p:spPr>
          <a:xfrm>
            <a:off x="6479721" y="2812387"/>
            <a:ext cx="824460" cy="314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A120E8-F88F-D7CA-A802-0432B626B864}"/>
              </a:ext>
            </a:extLst>
          </p:cNvPr>
          <p:cNvSpPr/>
          <p:nvPr/>
        </p:nvSpPr>
        <p:spPr>
          <a:xfrm>
            <a:off x="7062865" y="3101715"/>
            <a:ext cx="824460" cy="314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2966A7F-4318-FF3C-22A5-2EB7574A7EAF}"/>
              </a:ext>
            </a:extLst>
          </p:cNvPr>
          <p:cNvSpPr/>
          <p:nvPr/>
        </p:nvSpPr>
        <p:spPr>
          <a:xfrm>
            <a:off x="7385153" y="3397770"/>
            <a:ext cx="824460" cy="314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85C1831-EBA3-82AB-8CFE-CA8111316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10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C98CA5-B9D3-5D0D-810F-1CA9E087B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B. Medlemskap, köer och kapacitetsfrågor</a:t>
            </a:r>
          </a:p>
        </p:txBody>
      </p:sp>
      <p:pic>
        <p:nvPicPr>
          <p:cNvPr id="13314" name="Picture 2" descr="Diagram över formulärsvar. Namn på fråga: 12. Hur lång är kötiden för att få båtplats vid brygga i er båtklubb? . Antal svar: 147 svar.">
            <a:extLst>
              <a:ext uri="{FF2B5EF4-FFF2-40B4-BE49-F238E27FC236}">
                <a16:creationId xmlns:a16="http://schemas.microsoft.com/office/drawing/2014/main" id="{4CD2BB8E-F2E6-5F3E-110D-A4CAF9098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0012"/>
            <a:ext cx="12192000" cy="512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D7364492-B7E5-4544-33D1-B38F10E2EED4}"/>
              </a:ext>
            </a:extLst>
          </p:cNvPr>
          <p:cNvSpPr/>
          <p:nvPr/>
        </p:nvSpPr>
        <p:spPr>
          <a:xfrm>
            <a:off x="7659329" y="4444181"/>
            <a:ext cx="3694471" cy="67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E8811F4-D85A-9100-46F8-B0CBFE76C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55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Diagram över formulärsvar. Namn på fråga: 16. Hur har väntetiderna/köerna till båtplats förändrats de senaste 2-3 åren i er båtklubb? . Antal svar: 151 svar.">
            <a:extLst>
              <a:ext uri="{FF2B5EF4-FFF2-40B4-BE49-F238E27FC236}">
                <a16:creationId xmlns:a16="http://schemas.microsoft.com/office/drawing/2014/main" id="{B473D0A5-F3B0-E346-60ED-07C65B72C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12192000" cy="512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010182A-2C14-88D3-1683-816EACAAC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5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Diagram över formulärsvar. Namn på fråga: 15. Hur lång är väntetiden för en trailerplats på land under sommaren?. Antal svar: 151 svar.">
            <a:extLst>
              <a:ext uri="{FF2B5EF4-FFF2-40B4-BE49-F238E27FC236}">
                <a16:creationId xmlns:a16="http://schemas.microsoft.com/office/drawing/2014/main" id="{7A031CF7-A196-98D3-24DC-C4308ACF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12192000" cy="512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BB5BE9DF-32EC-51FD-5E94-2214F76B2CFE}"/>
              </a:ext>
            </a:extLst>
          </p:cNvPr>
          <p:cNvSpPr/>
          <p:nvPr/>
        </p:nvSpPr>
        <p:spPr>
          <a:xfrm>
            <a:off x="7610168" y="4522839"/>
            <a:ext cx="3795251" cy="363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6F05CC5-B727-B848-258B-485A69272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52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iagram över formulärsvar. Namn på fråga: 18. Finns det träbåtar i båtklubben?. Antal svar: 154 svar.">
            <a:extLst>
              <a:ext uri="{FF2B5EF4-FFF2-40B4-BE49-F238E27FC236}">
                <a16:creationId xmlns:a16="http://schemas.microsoft.com/office/drawing/2014/main" id="{42914421-B5DA-5572-E3D6-E10520D38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12192000" cy="512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54C2C1F1-08AE-CA22-CC8D-1A78F1CBD6D2}"/>
              </a:ext>
            </a:extLst>
          </p:cNvPr>
          <p:cNvSpPr/>
          <p:nvPr/>
        </p:nvSpPr>
        <p:spPr>
          <a:xfrm>
            <a:off x="7483151" y="3629608"/>
            <a:ext cx="1017037" cy="3079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810855F-BD3D-9B2D-33B0-6EE30640E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71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iagram över formulärsvar. Namn på fråga: 19. Ställer båtklubben krav på att medlemmar ska ha nautisk kompetens?. Antal svar: 152 svar.">
            <a:extLst>
              <a:ext uri="{FF2B5EF4-FFF2-40B4-BE49-F238E27FC236}">
                <a16:creationId xmlns:a16="http://schemas.microsoft.com/office/drawing/2014/main" id="{5FD582D3-01C2-DFFA-B18E-C4D2454B7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60" y="698090"/>
            <a:ext cx="11848439" cy="562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46AD05D-E3DD-8E7B-F0C2-C197FE5D4EB9}"/>
              </a:ext>
            </a:extLst>
          </p:cNvPr>
          <p:cNvSpPr/>
          <p:nvPr/>
        </p:nvSpPr>
        <p:spPr>
          <a:xfrm>
            <a:off x="254833" y="2863121"/>
            <a:ext cx="11848439" cy="2945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25145B8-6816-8583-E548-7A148A37DB63}"/>
              </a:ext>
            </a:extLst>
          </p:cNvPr>
          <p:cNvSpPr/>
          <p:nvPr/>
        </p:nvSpPr>
        <p:spPr>
          <a:xfrm>
            <a:off x="10365698" y="2533338"/>
            <a:ext cx="816964" cy="404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366EC30-ECB0-3D85-41D4-640471A911B0}"/>
              </a:ext>
            </a:extLst>
          </p:cNvPr>
          <p:cNvSpPr/>
          <p:nvPr/>
        </p:nvSpPr>
        <p:spPr>
          <a:xfrm>
            <a:off x="4671934" y="1966548"/>
            <a:ext cx="816964" cy="404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EBBF223-BFED-7904-61D7-8277B91652D6}"/>
              </a:ext>
            </a:extLst>
          </p:cNvPr>
          <p:cNvSpPr/>
          <p:nvPr/>
        </p:nvSpPr>
        <p:spPr>
          <a:xfrm>
            <a:off x="5859297" y="2243529"/>
            <a:ext cx="816964" cy="404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4ACA8A6-CCE2-7B1E-3CCA-ED1A86BF4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2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503FBC-400C-32FC-EBF9-7D8DDBF34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1937"/>
          </a:xfrm>
        </p:spPr>
        <p:txBody>
          <a:bodyPr>
            <a:normAutofit/>
          </a:bodyPr>
          <a:lstStyle/>
          <a:p>
            <a:r>
              <a:rPr lang="sv-SE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C. BAS</a:t>
            </a:r>
          </a:p>
        </p:txBody>
      </p:sp>
      <p:pic>
        <p:nvPicPr>
          <p:cNvPr id="21506" name="Picture 2" descr="Diagram över formulärsvar. Namn på fråga: 20. Hur använder ni BAS? (fler val möjliga). Antal svar: 152 svar.">
            <a:extLst>
              <a:ext uri="{FF2B5EF4-FFF2-40B4-BE49-F238E27FC236}">
                <a16:creationId xmlns:a16="http://schemas.microsoft.com/office/drawing/2014/main" id="{572FE906-982A-3A8C-92D9-5C401F91F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784" y="983110"/>
            <a:ext cx="8476431" cy="58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D7B030F1-5FFF-597B-F9E9-8FAD705EB6A6}"/>
              </a:ext>
            </a:extLst>
          </p:cNvPr>
          <p:cNvSpPr/>
          <p:nvPr/>
        </p:nvSpPr>
        <p:spPr>
          <a:xfrm>
            <a:off x="254833" y="2750695"/>
            <a:ext cx="11848439" cy="3477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FE0AC08-64B2-1E5B-0E45-941FDCCD915C}"/>
              </a:ext>
            </a:extLst>
          </p:cNvPr>
          <p:cNvSpPr/>
          <p:nvPr/>
        </p:nvSpPr>
        <p:spPr>
          <a:xfrm>
            <a:off x="8809220" y="2121108"/>
            <a:ext cx="816964" cy="404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D7FE64C-CFED-0AF5-3E52-6B35EB56E950}"/>
              </a:ext>
            </a:extLst>
          </p:cNvPr>
          <p:cNvSpPr/>
          <p:nvPr/>
        </p:nvSpPr>
        <p:spPr>
          <a:xfrm>
            <a:off x="9517251" y="1975167"/>
            <a:ext cx="816964" cy="145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A99788C-3D3A-6411-7B36-FE8615DB118A}"/>
              </a:ext>
            </a:extLst>
          </p:cNvPr>
          <p:cNvSpPr/>
          <p:nvPr/>
        </p:nvSpPr>
        <p:spPr>
          <a:xfrm>
            <a:off x="8590359" y="2525842"/>
            <a:ext cx="816964" cy="241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73F5B86-9382-D5B4-79A0-F9F4BCD4C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93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8A3900-9B69-340D-033E-4D39EDCE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9043"/>
          </a:xfrm>
        </p:spPr>
        <p:txBody>
          <a:bodyPr>
            <a:normAutofit/>
          </a:bodyPr>
          <a:lstStyle/>
          <a:p>
            <a:r>
              <a:rPr lang="sv-SE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D. Miljö</a:t>
            </a:r>
          </a:p>
        </p:txBody>
      </p:sp>
      <p:pic>
        <p:nvPicPr>
          <p:cNvPr id="22530" name="Picture 2" descr="Diagram över formulärsvar. Namn på fråga: 21. Har klubben haft miljöinspektion från kommunen?. Antal svar: 153 svar.">
            <a:extLst>
              <a:ext uri="{FF2B5EF4-FFF2-40B4-BE49-F238E27FC236}">
                <a16:creationId xmlns:a16="http://schemas.microsoft.com/office/drawing/2014/main" id="{3C694F86-45D0-3DDB-CD49-34BAE16D9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87" y="1194965"/>
            <a:ext cx="11159613" cy="529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D28AC1E3-9158-3AF6-175B-440556541B51}"/>
              </a:ext>
            </a:extLst>
          </p:cNvPr>
          <p:cNvSpPr/>
          <p:nvPr/>
        </p:nvSpPr>
        <p:spPr>
          <a:xfrm>
            <a:off x="1337187" y="4572000"/>
            <a:ext cx="3677265" cy="953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899E715-3915-47BA-93C5-4A0F77899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93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6DB858-73F2-B144-E5A5-46BDB344A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A. Styrelsearbete och organisation</a:t>
            </a:r>
          </a:p>
        </p:txBody>
      </p:sp>
      <p:pic>
        <p:nvPicPr>
          <p:cNvPr id="3" name="Picture 2" descr="Diagram över formulärsvar. Namn på fråga: 1. Hur upplever ni arbetsbelastningen för styrelsen?. Antal svar: 151 svar.">
            <a:extLst>
              <a:ext uri="{FF2B5EF4-FFF2-40B4-BE49-F238E27FC236}">
                <a16:creationId xmlns:a16="http://schemas.microsoft.com/office/drawing/2014/main" id="{299E6420-DAF7-A1F5-4393-597753E23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" y="1370012"/>
            <a:ext cx="12192000" cy="512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CCE84CF-A555-5BF6-1752-E1830B5E8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96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iagram över formulärsvar. Namn på fråga: 22. Har klubben en avfallshanteringsplan godkänd av kommunen? . Antal svar: 153 svar.">
            <a:extLst>
              <a:ext uri="{FF2B5EF4-FFF2-40B4-BE49-F238E27FC236}">
                <a16:creationId xmlns:a16="http://schemas.microsoft.com/office/drawing/2014/main" id="{24180FDE-4554-A1D5-312D-37EDA97C1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12192000" cy="512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A6A5BACF-828E-7B50-25E0-6BEEEA7EA678}"/>
              </a:ext>
            </a:extLst>
          </p:cNvPr>
          <p:cNvSpPr/>
          <p:nvPr/>
        </p:nvSpPr>
        <p:spPr>
          <a:xfrm>
            <a:off x="7557961" y="3908453"/>
            <a:ext cx="3252998" cy="356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1"/>
              </a:solidFill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E96F17A-1C88-B76B-417B-3BE70A89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49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iagram över formulärsvar. Namn på fråga: 23. Har klubben fått förfrågan från kommunen om provtagning av mark? . Antal svar: 151 svar.">
            <a:extLst>
              <a:ext uri="{FF2B5EF4-FFF2-40B4-BE49-F238E27FC236}">
                <a16:creationId xmlns:a16="http://schemas.microsoft.com/office/drawing/2014/main" id="{A8F40D99-3DAF-566E-69FD-AA0ABDE70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12192000" cy="512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4F4E2788-8689-403B-6025-F2749AF32DE4}"/>
              </a:ext>
            </a:extLst>
          </p:cNvPr>
          <p:cNvSpPr/>
          <p:nvPr/>
        </p:nvSpPr>
        <p:spPr>
          <a:xfrm>
            <a:off x="7649497" y="3313471"/>
            <a:ext cx="1720645" cy="353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EDC81CA-C3A3-17EC-8860-1AA28E07C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74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iagram över formulärsvar. Namn på fråga: 24. Om kommunen kräver provtagning av marken, uppskattningsvis kostnad 100 000 kr, skulle klubben hantera det?  . Antal svar: 149 svar.">
            <a:extLst>
              <a:ext uri="{FF2B5EF4-FFF2-40B4-BE49-F238E27FC236}">
                <a16:creationId xmlns:a16="http://schemas.microsoft.com/office/drawing/2014/main" id="{C666E285-CCD3-AF81-65EF-47B97EDE7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2192000" cy="552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B3189647-7D2A-3743-8F1C-DDE8BA9E8688}"/>
              </a:ext>
            </a:extLst>
          </p:cNvPr>
          <p:cNvSpPr/>
          <p:nvPr/>
        </p:nvSpPr>
        <p:spPr>
          <a:xfrm>
            <a:off x="7629832" y="3805084"/>
            <a:ext cx="1818968" cy="481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287C1CE-A25D-E32C-0715-7986C96B9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51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Teckensnitt, linje, nummer&#10;&#10;AI-genererat innehåll kan vara felaktigt.">
            <a:extLst>
              <a:ext uri="{FF2B5EF4-FFF2-40B4-BE49-F238E27FC236}">
                <a16:creationId xmlns:a16="http://schemas.microsoft.com/office/drawing/2014/main" id="{90B96A11-DB8E-ECDB-6BBB-490D0BCF5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61" y="855406"/>
            <a:ext cx="9544745" cy="2359468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9D94538-0837-6A85-6E5F-FFCEDAFBA9F3}"/>
              </a:ext>
            </a:extLst>
          </p:cNvPr>
          <p:cNvSpPr/>
          <p:nvPr/>
        </p:nvSpPr>
        <p:spPr>
          <a:xfrm>
            <a:off x="7983794" y="589935"/>
            <a:ext cx="2261419" cy="540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2366CC4-BF5E-375C-9DC4-F2F4AE58482D}"/>
              </a:ext>
            </a:extLst>
          </p:cNvPr>
          <p:cNvSpPr/>
          <p:nvPr/>
        </p:nvSpPr>
        <p:spPr>
          <a:xfrm>
            <a:off x="936885" y="2788170"/>
            <a:ext cx="2345961" cy="217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8F7389A2-B893-0281-539B-14387FC0A68F}"/>
              </a:ext>
            </a:extLst>
          </p:cNvPr>
          <p:cNvSpPr txBox="1"/>
          <p:nvPr/>
        </p:nvSpPr>
        <p:spPr>
          <a:xfrm>
            <a:off x="175040" y="2742960"/>
            <a:ext cx="323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Kommunen har inte sagt vad som gäller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26DDD7B-EBED-390B-4065-BBCD9CD8B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49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42E6F1-B984-5920-F1B7-C2C705FC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2733"/>
          </a:xfrm>
        </p:spPr>
        <p:txBody>
          <a:bodyPr>
            <a:normAutofit/>
          </a:bodyPr>
          <a:lstStyle/>
          <a:p>
            <a:r>
              <a:rPr lang="sv-SE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E. Hamn och varv</a:t>
            </a:r>
          </a:p>
        </p:txBody>
      </p:sp>
      <p:pic>
        <p:nvPicPr>
          <p:cNvPr id="4" name="Bildobjekt 3" descr="En bild som visar text, Teckensnitt, linje, Electric blue&#10;&#10;AI-genererat innehåll kan vara felaktigt.">
            <a:extLst>
              <a:ext uri="{FF2B5EF4-FFF2-40B4-BE49-F238E27FC236}">
                <a16:creationId xmlns:a16="http://schemas.microsoft.com/office/drawing/2014/main" id="{4DDB25EF-6777-45CD-2163-8AEA9414A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96" y="1524000"/>
            <a:ext cx="9371853" cy="1654343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209E6202-9761-862D-1EB9-A86B35DA4307}"/>
              </a:ext>
            </a:extLst>
          </p:cNvPr>
          <p:cNvSpPr/>
          <p:nvPr/>
        </p:nvSpPr>
        <p:spPr>
          <a:xfrm>
            <a:off x="8288594" y="1376516"/>
            <a:ext cx="2261419" cy="540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50A3A78-508C-0AB2-53CA-D6AEA5D5909B}"/>
              </a:ext>
            </a:extLst>
          </p:cNvPr>
          <p:cNvSpPr/>
          <p:nvPr/>
        </p:nvSpPr>
        <p:spPr>
          <a:xfrm>
            <a:off x="1034321" y="2713220"/>
            <a:ext cx="2480872" cy="24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AFF4C63-A7C0-5A86-7EBA-E5BA46B3482B}"/>
              </a:ext>
            </a:extLst>
          </p:cNvPr>
          <p:cNvSpPr txBox="1"/>
          <p:nvPr/>
        </p:nvSpPr>
        <p:spPr>
          <a:xfrm>
            <a:off x="520867" y="2652222"/>
            <a:ext cx="308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Ja, mark för klubbhus eller </a:t>
            </a:r>
            <a:r>
              <a:rPr lang="sv-SE" sz="1200" dirty="0" err="1"/>
              <a:t>uppläggningspl</a:t>
            </a:r>
            <a:r>
              <a:rPr lang="sv-SE" dirty="0"/>
              <a:t>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F7E2FD3-89A7-F0FE-0241-660168879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39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iagram över formulärsvar. Namn på fråga: 27. Om ni har arrende, hur lång är arrendetiden?. Antal svar: 140 svar.">
            <a:extLst>
              <a:ext uri="{FF2B5EF4-FFF2-40B4-BE49-F238E27FC236}">
                <a16:creationId xmlns:a16="http://schemas.microsoft.com/office/drawing/2014/main" id="{DB3BF864-F1AB-E008-B5C2-9DA091CE8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12192000" cy="512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6FB338A7-40A8-45A1-E901-B11C1FB40A81}"/>
              </a:ext>
            </a:extLst>
          </p:cNvPr>
          <p:cNvSpPr/>
          <p:nvPr/>
        </p:nvSpPr>
        <p:spPr>
          <a:xfrm>
            <a:off x="7620000" y="3972232"/>
            <a:ext cx="3942735" cy="58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F380DA8-38AC-729E-DAD4-979F1D8B3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32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iagram över formulärsvar. Namn på fråga: 29. Vilket skick bedömer ni att bryggor och pontoner är i?. Antal svar: 151 svar.">
            <a:extLst>
              <a:ext uri="{FF2B5EF4-FFF2-40B4-BE49-F238E27FC236}">
                <a16:creationId xmlns:a16="http://schemas.microsoft.com/office/drawing/2014/main" id="{E2E7AF1F-973C-A638-65AA-6FCEE2736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12192000" cy="512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B36D5AE-090B-1717-E422-ACD041B25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40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iagram över formulärsvar. Namn på fråga: 30. Har ni problem med övergivna båtar?. Antal svar: 153 svar.">
            <a:extLst>
              <a:ext uri="{FF2B5EF4-FFF2-40B4-BE49-F238E27FC236}">
                <a16:creationId xmlns:a16="http://schemas.microsoft.com/office/drawing/2014/main" id="{EBFF15E1-BCB5-471F-A83F-A36E156DF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12192000" cy="512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2D5655AD-A628-57FF-FF8E-50C225EA0424}"/>
              </a:ext>
            </a:extLst>
          </p:cNvPr>
          <p:cNvSpPr/>
          <p:nvPr/>
        </p:nvSpPr>
        <p:spPr>
          <a:xfrm>
            <a:off x="7669161" y="3303639"/>
            <a:ext cx="2222091" cy="33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EAED29B-8CF6-9583-100E-100DC2C0B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07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Teckensnitt, linje, nummer&#10;&#10;AI-genererat innehåll kan vara felaktigt.">
            <a:extLst>
              <a:ext uri="{FF2B5EF4-FFF2-40B4-BE49-F238E27FC236}">
                <a16:creationId xmlns:a16="http://schemas.microsoft.com/office/drawing/2014/main" id="{8F35E44C-9C60-190B-2105-EB9AF2452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43" y="707922"/>
            <a:ext cx="8886090" cy="227097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DA485E36-07EF-E7A7-5470-81795C021EFA}"/>
              </a:ext>
            </a:extLst>
          </p:cNvPr>
          <p:cNvSpPr/>
          <p:nvPr/>
        </p:nvSpPr>
        <p:spPr>
          <a:xfrm>
            <a:off x="7993626" y="521110"/>
            <a:ext cx="2172929" cy="698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489FB08-BAA5-6C80-B74C-CC9FA88F2228}"/>
              </a:ext>
            </a:extLst>
          </p:cNvPr>
          <p:cNvSpPr txBox="1"/>
          <p:nvPr/>
        </p:nvSpPr>
        <p:spPr>
          <a:xfrm>
            <a:off x="1484671" y="3519948"/>
            <a:ext cx="679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I huvudsak utombordsmotorer, växelhus och drev.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53D2DB72-B1F8-7F6E-9CF6-5F2B2E9A1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27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iagram över formulärsvar. Namn på fråga: 33. När skedde stölderna?&#10;Flera alternativ möjliga. Antal svar: 131 svar.">
            <a:extLst>
              <a:ext uri="{FF2B5EF4-FFF2-40B4-BE49-F238E27FC236}">
                <a16:creationId xmlns:a16="http://schemas.microsoft.com/office/drawing/2014/main" id="{7FF6026B-A3D2-1291-8B23-D8885C6E0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12192000" cy="512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DC651D31-5171-9B42-91DE-8628B1BAD86E}"/>
              </a:ext>
            </a:extLst>
          </p:cNvPr>
          <p:cNvSpPr/>
          <p:nvPr/>
        </p:nvSpPr>
        <p:spPr>
          <a:xfrm>
            <a:off x="7669161" y="3028335"/>
            <a:ext cx="2497394" cy="294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FEBB912-B792-72E5-8990-1ABC59088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9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iagram över formulärsvar. Namn på fråga: 2. Har klubben utsedda funktionärer eller kommittéer med definierade ansvarsområden utöver styrelsen?. Antal svar: 154 svar.">
            <a:extLst>
              <a:ext uri="{FF2B5EF4-FFF2-40B4-BE49-F238E27FC236}">
                <a16:creationId xmlns:a16="http://schemas.microsoft.com/office/drawing/2014/main" id="{14B8011E-DE6A-618A-82FE-B841BE5A3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2192000" cy="552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9B91904E-E020-A6E8-FAF9-3753FE1FC634}"/>
              </a:ext>
            </a:extLst>
          </p:cNvPr>
          <p:cNvSpPr txBox="1"/>
          <p:nvPr/>
        </p:nvSpPr>
        <p:spPr>
          <a:xfrm>
            <a:off x="8465574" y="2576052"/>
            <a:ext cx="72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=&gt;2 a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CCC4D6B-3C57-F858-214C-6124B787F7CC}"/>
              </a:ext>
            </a:extLst>
          </p:cNvPr>
          <p:cNvSpPr/>
          <p:nvPr/>
        </p:nvSpPr>
        <p:spPr>
          <a:xfrm>
            <a:off x="7433187" y="3224981"/>
            <a:ext cx="4473678" cy="2054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A5534C-BFA1-D455-23C3-CCE8CE347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5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Teckensnitt, linje, nummer&#10;&#10;AI-genererat innehåll kan vara felaktigt.">
            <a:extLst>
              <a:ext uri="{FF2B5EF4-FFF2-40B4-BE49-F238E27FC236}">
                <a16:creationId xmlns:a16="http://schemas.microsoft.com/office/drawing/2014/main" id="{6BC1C3E7-AC25-1435-9D14-EA41A782F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91" y="629265"/>
            <a:ext cx="9545851" cy="244414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20B68A5-FB4B-745A-20E7-0FC5DAE84BD0}"/>
              </a:ext>
            </a:extLst>
          </p:cNvPr>
          <p:cNvSpPr/>
          <p:nvPr/>
        </p:nvSpPr>
        <p:spPr>
          <a:xfrm>
            <a:off x="8131277" y="324465"/>
            <a:ext cx="2271252" cy="884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7E2161C-3B7D-189F-F4E0-78DEE6733201}"/>
              </a:ext>
            </a:extLst>
          </p:cNvPr>
          <p:cNvSpPr/>
          <p:nvPr/>
        </p:nvSpPr>
        <p:spPr>
          <a:xfrm>
            <a:off x="9286407" y="1626433"/>
            <a:ext cx="816963" cy="292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8C896A7-D70D-34E1-8361-D8160A322BF5}"/>
              </a:ext>
            </a:extLst>
          </p:cNvPr>
          <p:cNvSpPr/>
          <p:nvPr/>
        </p:nvSpPr>
        <p:spPr>
          <a:xfrm>
            <a:off x="7107836" y="2104869"/>
            <a:ext cx="816963" cy="292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5BF213C-2083-FE23-7E01-DAD1A7391587}"/>
              </a:ext>
            </a:extLst>
          </p:cNvPr>
          <p:cNvSpPr/>
          <p:nvPr/>
        </p:nvSpPr>
        <p:spPr>
          <a:xfrm>
            <a:off x="7829862" y="1951220"/>
            <a:ext cx="816963" cy="292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6C14728-7472-56AC-9F35-1051F1166596}"/>
              </a:ext>
            </a:extLst>
          </p:cNvPr>
          <p:cNvSpPr/>
          <p:nvPr/>
        </p:nvSpPr>
        <p:spPr>
          <a:xfrm>
            <a:off x="8858421" y="2286000"/>
            <a:ext cx="816963" cy="292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1662010-B877-1CA3-88E1-D8E539F672AA}"/>
              </a:ext>
            </a:extLst>
          </p:cNvPr>
          <p:cNvSpPr/>
          <p:nvPr/>
        </p:nvSpPr>
        <p:spPr>
          <a:xfrm>
            <a:off x="5141234" y="2634951"/>
            <a:ext cx="816963" cy="292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C7F0ED4-6EBC-C239-762D-6CDF7F393E85}"/>
              </a:ext>
            </a:extLst>
          </p:cNvPr>
          <p:cNvSpPr/>
          <p:nvPr/>
        </p:nvSpPr>
        <p:spPr>
          <a:xfrm>
            <a:off x="4614473" y="2781105"/>
            <a:ext cx="816963" cy="292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7AEFC00-B2B4-F816-BE32-E5B80C20A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02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ensnitt, linje&#10;&#10;AI-genererat innehåll kan vara felaktigt.">
            <a:extLst>
              <a:ext uri="{FF2B5EF4-FFF2-40B4-BE49-F238E27FC236}">
                <a16:creationId xmlns:a16="http://schemas.microsoft.com/office/drawing/2014/main" id="{FA8596D7-219F-EE07-1EE2-7777B041D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35" y="688412"/>
            <a:ext cx="8862828" cy="2118544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0BBAE009-B569-3400-7A23-996280B67A84}"/>
              </a:ext>
            </a:extLst>
          </p:cNvPr>
          <p:cNvSpPr/>
          <p:nvPr/>
        </p:nvSpPr>
        <p:spPr>
          <a:xfrm>
            <a:off x="7462683" y="383458"/>
            <a:ext cx="2271252" cy="884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2CEAB78-73F6-A50B-B238-D4232EB1B651}"/>
              </a:ext>
            </a:extLst>
          </p:cNvPr>
          <p:cNvSpPr txBox="1"/>
          <p:nvPr/>
        </p:nvSpPr>
        <p:spPr>
          <a:xfrm>
            <a:off x="2895029" y="3429000"/>
            <a:ext cx="67940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Exempel: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Informera medlemmar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Vaktbolag och kameraövervakning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Motorer </a:t>
            </a:r>
            <a:r>
              <a:rPr lang="sv-SE" sz="1600" dirty="0" err="1"/>
              <a:t>vinterförvaras</a:t>
            </a:r>
            <a:r>
              <a:rPr lang="sv-SE" sz="1600" dirty="0"/>
              <a:t> på annat ställe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Belysning (återkommande svar)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DNA märkning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Mer vakttjänst</a:t>
            </a:r>
          </a:p>
          <a:p>
            <a:endParaRPr lang="sv-SE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8900E0C-8310-74B0-7581-720AB59DDD18}"/>
              </a:ext>
            </a:extLst>
          </p:cNvPr>
          <p:cNvSpPr txBox="1"/>
          <p:nvPr/>
        </p:nvSpPr>
        <p:spPr>
          <a:xfrm>
            <a:off x="2314322" y="2306231"/>
            <a:ext cx="57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Nej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903AC76-ECA2-8400-6AF3-732F7C0A2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73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64B0B1-DA4A-24DA-6444-5D0298286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4410"/>
          </a:xfrm>
        </p:spPr>
        <p:txBody>
          <a:bodyPr>
            <a:normAutofit/>
          </a:bodyPr>
          <a:lstStyle/>
          <a:p>
            <a:r>
              <a:rPr lang="sv-SE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F. Övrigt</a:t>
            </a:r>
          </a:p>
        </p:txBody>
      </p:sp>
      <p:pic>
        <p:nvPicPr>
          <p:cNvPr id="35842" name="Picture 2" descr="Diagram över formulärsvar. Namn på fråga: 36. Vilken föreningsform har båtklubben? . Antal svar: 150 svar.">
            <a:extLst>
              <a:ext uri="{FF2B5EF4-FFF2-40B4-BE49-F238E27FC236}">
                <a16:creationId xmlns:a16="http://schemas.microsoft.com/office/drawing/2014/main" id="{5971B387-CC1B-8E8A-4C89-13A7CD103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0" y="1032029"/>
            <a:ext cx="11798710" cy="495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0E6FEDC8-F88D-6D16-31F1-852CBBA20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22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FCFAE8E-31F3-D7BD-EA73-C7447CF89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0662"/>
            <a:ext cx="10515600" cy="4997092"/>
          </a:xfrm>
        </p:spPr>
        <p:txBody>
          <a:bodyPr>
            <a:normAutofit fontScale="62500" lnSpcReduction="20000"/>
          </a:bodyPr>
          <a:lstStyle/>
          <a:p>
            <a:pPr marL="0" indent="0" fontAlgn="base">
              <a:buNone/>
            </a:pPr>
            <a:r>
              <a:rPr lang="sv-SE" sz="3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Utmaningar</a:t>
            </a:r>
            <a:endParaRPr lang="sv-SE" sz="3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fontAlgn="base"/>
            <a:r>
              <a:rPr lang="sv-SE" dirty="0"/>
              <a:t>Köerna minskar och uppenbarligen har många båtklubbar lediga platser eftersom de har möjlighet att erbjuda båtplats omgående. Det blir en utmaning för förbundet att marknadsföra båtlivet.</a:t>
            </a:r>
          </a:p>
          <a:p>
            <a:pPr fontAlgn="base"/>
            <a:r>
              <a:rPr lang="sv-SE" dirty="0"/>
              <a:t>37 procent av båtklubbarna har -eller har fått förfrågan från kommunen om provtagning av mark. Endast 15 procent säger sig kunna klara av kostnaderna för detta om den skulle bli 100 tkr.</a:t>
            </a:r>
          </a:p>
          <a:p>
            <a:pPr fontAlgn="base"/>
            <a:r>
              <a:rPr lang="sv-SE" dirty="0"/>
              <a:t>25 procent av båtklubbarna har redan problem med övergivna båtar. Många plastbåtar tillverkades under 70-talet och allt fler av dessa båtar kommer att utrangeras kommande år.</a:t>
            </a:r>
          </a:p>
          <a:p>
            <a:pPr fontAlgn="base"/>
            <a:r>
              <a:rPr lang="sv-SE" dirty="0"/>
              <a:t>Nästan 30 procent av båtklubbarna saknar kvinnor i styrelsen och i de klubbar som har kvinnor i styrelsen är ändå könsfördelningen dålig.</a:t>
            </a:r>
            <a:br>
              <a:rPr lang="sv-SE" dirty="0"/>
            </a:br>
            <a:endParaRPr lang="sv-SE" dirty="0"/>
          </a:p>
          <a:p>
            <a:pPr marL="0" indent="0" fontAlgn="base">
              <a:buNone/>
            </a:pPr>
            <a:r>
              <a:rPr lang="sv-SE" sz="3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Positivt</a:t>
            </a:r>
            <a:endParaRPr lang="sv-SE" sz="3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fontAlgn="base"/>
            <a:r>
              <a:rPr lang="sv-SE" dirty="0"/>
              <a:t>Att vi som Båtförbund kommit väldigt långt när det gäller miljöfrågor. Som exempel miljöinspektioner, avfallshanteringsplaner och kommunens krav på efterlevnad av biocidfärg.</a:t>
            </a:r>
          </a:p>
          <a:p>
            <a:pPr fontAlgn="base"/>
            <a:r>
              <a:rPr lang="sv-SE" dirty="0"/>
              <a:t>Att klubbarna anser att styrelsearbetet fungerar bra, såväl arbetsbelastning som hur upplevelsen av hur styrelse- och funktionärsarbete fungerar.</a:t>
            </a:r>
          </a:p>
          <a:p>
            <a:pPr fontAlgn="base"/>
            <a:r>
              <a:rPr lang="sv-SE" dirty="0"/>
              <a:t>Generellt är våra hamnanläggningar i gott skick</a:t>
            </a:r>
          </a:p>
          <a:p>
            <a:pPr fontAlgn="base"/>
            <a:r>
              <a:rPr lang="sv-SE" dirty="0"/>
              <a:t>Förstås roligt att Båtförbundets nyhetsbrev uppskattas av så många.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B04ED6F-9802-FC83-2D34-C11FE0C63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85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007FC7-0D9E-57E6-2D2F-14D78348D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Reflektion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248AE9-37DE-7444-1540-25BBED10D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sv-SE" dirty="0"/>
              <a:t>Varannan klubb tycker det är svårt att rekrytera funktionärer</a:t>
            </a:r>
          </a:p>
          <a:p>
            <a:pPr fontAlgn="base"/>
            <a:r>
              <a:rPr lang="sv-SE" dirty="0"/>
              <a:t>Varannan klubb har fått hjälp av SMBF de senaste två åren</a:t>
            </a:r>
          </a:p>
          <a:p>
            <a:pPr fontAlgn="base"/>
            <a:r>
              <a:rPr lang="sv-SE" dirty="0"/>
              <a:t>Över 80 procent uppskattar nyhetsbreven från SMBF</a:t>
            </a:r>
          </a:p>
          <a:p>
            <a:pPr fontAlgn="base"/>
            <a:r>
              <a:rPr lang="sv-SE" dirty="0"/>
              <a:t>Stöd i miljöfrågor värderas högst</a:t>
            </a:r>
          </a:p>
          <a:p>
            <a:pPr fontAlgn="base"/>
            <a:r>
              <a:rPr lang="sv-SE" dirty="0"/>
              <a:t>43 procent uppger att köerna har blivit kortare de senaste åren</a:t>
            </a:r>
          </a:p>
          <a:p>
            <a:pPr fontAlgn="base"/>
            <a:r>
              <a:rPr lang="sv-SE" dirty="0"/>
              <a:t>Bara 15 procent klarar av kostnad på 100 000 för markprov utan problem</a:t>
            </a:r>
          </a:p>
          <a:p>
            <a:pPr fontAlgn="base"/>
            <a:r>
              <a:rPr lang="sv-SE" dirty="0"/>
              <a:t>45 procent har arrende kortare än 6 år</a:t>
            </a:r>
          </a:p>
          <a:p>
            <a:pPr marL="0" indent="0" fontAlgn="base">
              <a:buNone/>
            </a:pPr>
            <a:endParaRPr lang="sv-SE" dirty="0"/>
          </a:p>
          <a:p>
            <a:pPr marL="0" indent="0" fontAlgn="base">
              <a:buNone/>
            </a:pPr>
            <a:r>
              <a:rPr lang="sv-SE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Möjliga frågor för SMBF att bearbeta framöver</a:t>
            </a:r>
            <a:endParaRPr lang="sv-SE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fontAlgn="base"/>
            <a:r>
              <a:rPr lang="sv-SE" dirty="0"/>
              <a:t>De allt kortare köerna för båtplats – framtidens båtliv</a:t>
            </a:r>
          </a:p>
          <a:p>
            <a:pPr fontAlgn="base"/>
            <a:r>
              <a:rPr lang="sv-SE" dirty="0"/>
              <a:t>Krav på provtagning av mark – stöd till klubbar kring hantering och juridik</a:t>
            </a:r>
          </a:p>
          <a:p>
            <a:pPr fontAlgn="base"/>
            <a:r>
              <a:rPr lang="sv-SE" dirty="0"/>
              <a:t>Stöd till kompetensutveckling/ utbildning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C97051A-20E1-038F-E8C1-C369422A7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79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4A727662-E25D-3B84-6E36-C26FEB72D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175" y="321733"/>
            <a:ext cx="4542718" cy="637574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EF10D8C-EBDD-0C0A-6D90-692EB2594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64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Rippning av vatten">
            <a:extLst>
              <a:ext uri="{FF2B5EF4-FFF2-40B4-BE49-F238E27FC236}">
                <a16:creationId xmlns:a16="http://schemas.microsoft.com/office/drawing/2014/main" id="{383D2202-4D0E-F615-C43E-F1150632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AAABD18-0909-3AA8-4F94-4141DA8A5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051" y="-434955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88530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Teckensnitt, nummer&#10;&#10;AI-genererat innehåll kan vara felaktigt.">
            <a:extLst>
              <a:ext uri="{FF2B5EF4-FFF2-40B4-BE49-F238E27FC236}">
                <a16:creationId xmlns:a16="http://schemas.microsoft.com/office/drawing/2014/main" id="{E974A5F1-1A16-97BE-845D-46CDF8657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945" y="1639397"/>
            <a:ext cx="8596105" cy="304826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AA421A2-5096-6BF8-FC3D-3D7DD00D0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54" y="4687661"/>
            <a:ext cx="8016935" cy="320068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8832A8C-1986-F182-1177-B5055EE79B3E}"/>
              </a:ext>
            </a:extLst>
          </p:cNvPr>
          <p:cNvSpPr txBox="1"/>
          <p:nvPr/>
        </p:nvSpPr>
        <p:spPr>
          <a:xfrm>
            <a:off x="481780" y="672998"/>
            <a:ext cx="9212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2 a. Ja, klubben har utsedda funktionärer eller kommittéer med definierade ansvarsområden utöver styrelsen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CAD011E-CCA3-EC6F-7FE7-857BB18DBEE7}"/>
              </a:ext>
            </a:extLst>
          </p:cNvPr>
          <p:cNvSpPr/>
          <p:nvPr/>
        </p:nvSpPr>
        <p:spPr>
          <a:xfrm>
            <a:off x="1754491" y="3452740"/>
            <a:ext cx="4135030" cy="1234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4485D36-6D8A-A49B-1E54-46189DFEE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516" y="3590099"/>
            <a:ext cx="6036473" cy="32006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01C650B5-E5C5-A903-3318-A055ED37BCBA}"/>
              </a:ext>
            </a:extLst>
          </p:cNvPr>
          <p:cNvSpPr/>
          <p:nvPr/>
        </p:nvSpPr>
        <p:spPr>
          <a:xfrm>
            <a:off x="3536219" y="4026942"/>
            <a:ext cx="6488333" cy="1362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73D3BA3-8325-82CE-2960-0BF22034B79C}"/>
              </a:ext>
            </a:extLst>
          </p:cNvPr>
          <p:cNvSpPr/>
          <p:nvPr/>
        </p:nvSpPr>
        <p:spPr>
          <a:xfrm>
            <a:off x="9557099" y="1836295"/>
            <a:ext cx="754642" cy="195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DB6F981-E349-0DAE-D3E6-05ECD16829B4}"/>
              </a:ext>
            </a:extLst>
          </p:cNvPr>
          <p:cNvSpPr/>
          <p:nvPr/>
        </p:nvSpPr>
        <p:spPr>
          <a:xfrm>
            <a:off x="8622575" y="2031507"/>
            <a:ext cx="754642" cy="195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D46A98E1-7E3C-C7D7-1F83-16CC68670661}"/>
              </a:ext>
            </a:extLst>
          </p:cNvPr>
          <p:cNvSpPr/>
          <p:nvPr/>
        </p:nvSpPr>
        <p:spPr>
          <a:xfrm>
            <a:off x="8802457" y="2266472"/>
            <a:ext cx="754642" cy="195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790AC1C-279E-5B62-E972-0E0008ADC614}"/>
              </a:ext>
            </a:extLst>
          </p:cNvPr>
          <p:cNvSpPr/>
          <p:nvPr/>
        </p:nvSpPr>
        <p:spPr>
          <a:xfrm>
            <a:off x="7648767" y="2446864"/>
            <a:ext cx="754642" cy="195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0CD932A-933A-AD2D-1043-40042C242E2C}"/>
              </a:ext>
            </a:extLst>
          </p:cNvPr>
          <p:cNvSpPr/>
          <p:nvPr/>
        </p:nvSpPr>
        <p:spPr>
          <a:xfrm>
            <a:off x="6656365" y="2657236"/>
            <a:ext cx="754642" cy="195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3DB4E649-9537-0E88-19AE-3A95710E7AE9}"/>
              </a:ext>
            </a:extLst>
          </p:cNvPr>
          <p:cNvSpPr/>
          <p:nvPr/>
        </p:nvSpPr>
        <p:spPr>
          <a:xfrm>
            <a:off x="6206661" y="2875033"/>
            <a:ext cx="754642" cy="195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285A87-EE26-26D0-1367-80B0B49A3812}"/>
              </a:ext>
            </a:extLst>
          </p:cNvPr>
          <p:cNvSpPr/>
          <p:nvPr/>
        </p:nvSpPr>
        <p:spPr>
          <a:xfrm>
            <a:off x="7545713" y="3057869"/>
            <a:ext cx="754642" cy="195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D7E91615-4A2E-61C9-F356-955DA89BDB37}"/>
              </a:ext>
            </a:extLst>
          </p:cNvPr>
          <p:cNvSpPr/>
          <p:nvPr/>
        </p:nvSpPr>
        <p:spPr>
          <a:xfrm>
            <a:off x="8361669" y="3294304"/>
            <a:ext cx="754642" cy="195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63BBED0-7B5A-B3FB-2376-89E0E4FB3F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42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agram över formulärsvar. Namn på fråga: 3. Fungerar funktionärs arbetet / kommittéerna bra?. Antal svar: 150 svar.">
            <a:extLst>
              <a:ext uri="{FF2B5EF4-FFF2-40B4-BE49-F238E27FC236}">
                <a16:creationId xmlns:a16="http://schemas.microsoft.com/office/drawing/2014/main" id="{A0DB2431-400A-60A5-6CAF-CF59AB824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70" y="570271"/>
            <a:ext cx="11641330" cy="552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84002272-D76B-878D-DB1D-F43B0BAEE7AD}"/>
              </a:ext>
            </a:extLst>
          </p:cNvPr>
          <p:cNvSpPr/>
          <p:nvPr/>
        </p:nvSpPr>
        <p:spPr>
          <a:xfrm>
            <a:off x="393289" y="4237703"/>
            <a:ext cx="10870823" cy="1014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D347ECB-D099-725D-A1ED-F3D7020FB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16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iagram över formulärsvar. Namn på fråga: 4. Är det lätt att rekrytera funktionärer till klubben?. Antal svar: 153 svar.">
            <a:extLst>
              <a:ext uri="{FF2B5EF4-FFF2-40B4-BE49-F238E27FC236}">
                <a16:creationId xmlns:a16="http://schemas.microsoft.com/office/drawing/2014/main" id="{B5674F85-8CF7-C280-FE46-D5A8C1520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44" y="727588"/>
            <a:ext cx="11821256" cy="49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3AAA09A-DB1D-4BD2-35C5-8D6FE7BFEA00}"/>
              </a:ext>
            </a:extLst>
          </p:cNvPr>
          <p:cNvSpPr/>
          <p:nvPr/>
        </p:nvSpPr>
        <p:spPr>
          <a:xfrm>
            <a:off x="7669161" y="3726426"/>
            <a:ext cx="3657600" cy="1071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1DDAA53-83FF-7F53-14DE-8A4C76A4F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37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iagram över formulärsvar. Namn på fråga: 5. Har ni kvinnor i er styrelse?. Antal svar: 153 svar.">
            <a:extLst>
              <a:ext uri="{FF2B5EF4-FFF2-40B4-BE49-F238E27FC236}">
                <a16:creationId xmlns:a16="http://schemas.microsoft.com/office/drawing/2014/main" id="{09F63098-FE77-5507-1F33-434259F7E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12192000" cy="512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F08918D-3157-0710-5DD0-217BCCB8525F}"/>
              </a:ext>
            </a:extLst>
          </p:cNvPr>
          <p:cNvSpPr/>
          <p:nvPr/>
        </p:nvSpPr>
        <p:spPr>
          <a:xfrm>
            <a:off x="7678994" y="3008671"/>
            <a:ext cx="3549445" cy="42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50A23B4-0B0C-E11F-B671-FE1ABD982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61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iagram över formulärsvar. Namn på fråga: 6. Har någon i styrelsen fått hjälp av SMBF:s kansli eller av någon av kommittéerna de senaste två åren?. Antal svar: 147 svar.">
            <a:extLst>
              <a:ext uri="{FF2B5EF4-FFF2-40B4-BE49-F238E27FC236}">
                <a16:creationId xmlns:a16="http://schemas.microsoft.com/office/drawing/2014/main" id="{88A896D8-D949-A055-E0F0-34E6AAFD2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2192000" cy="552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4579B95D-0818-DDBD-52F2-62A56CE14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16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iagram över formulärsvar. Namn på fråga: 8. Har någon från klubben deltagit i SMBF:s aktiviteter de senaste två åren?. Antal svar: 149 svar.">
            <a:extLst>
              <a:ext uri="{FF2B5EF4-FFF2-40B4-BE49-F238E27FC236}">
                <a16:creationId xmlns:a16="http://schemas.microsoft.com/office/drawing/2014/main" id="{3AE55A8E-51EF-9299-F62E-30070E77C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1" y="472910"/>
            <a:ext cx="11140765" cy="559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B392D90D-8841-112D-F292-C0D8345432B4}"/>
              </a:ext>
            </a:extLst>
          </p:cNvPr>
          <p:cNvSpPr/>
          <p:nvPr/>
        </p:nvSpPr>
        <p:spPr>
          <a:xfrm>
            <a:off x="392473" y="3074974"/>
            <a:ext cx="4297513" cy="2018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143B0AA-A371-2038-7A5F-57C787BF662A}"/>
              </a:ext>
            </a:extLst>
          </p:cNvPr>
          <p:cNvSpPr/>
          <p:nvPr/>
        </p:nvSpPr>
        <p:spPr>
          <a:xfrm>
            <a:off x="3204446" y="3402864"/>
            <a:ext cx="7719803" cy="2107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741DDA3-3556-1463-956D-5485E7761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431" y="3109672"/>
            <a:ext cx="7579818" cy="337596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3452B38A-6F48-55EB-230C-771DD104B45A}"/>
              </a:ext>
            </a:extLst>
          </p:cNvPr>
          <p:cNvSpPr/>
          <p:nvPr/>
        </p:nvSpPr>
        <p:spPr>
          <a:xfrm>
            <a:off x="712033" y="1716374"/>
            <a:ext cx="2698229" cy="110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4302539-06A4-2FD5-5F42-F77284D06BFC}"/>
              </a:ext>
            </a:extLst>
          </p:cNvPr>
          <p:cNvSpPr txBox="1"/>
          <p:nvPr/>
        </p:nvSpPr>
        <p:spPr>
          <a:xfrm>
            <a:off x="157398" y="1732774"/>
            <a:ext cx="3252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500" dirty="0"/>
              <a:t>Ja, på Båtdagen</a:t>
            </a:r>
          </a:p>
          <a:p>
            <a:pPr algn="r"/>
            <a:r>
              <a:rPr lang="sv-SE" sz="1500" dirty="0"/>
              <a:t>Ja, på miljökonferensen</a:t>
            </a:r>
            <a:br>
              <a:rPr lang="sv-SE" sz="1500" dirty="0"/>
            </a:br>
            <a:r>
              <a:rPr lang="sv-SE" sz="1500" dirty="0"/>
              <a:t>Ja, SBU-Akademins utbildningar</a:t>
            </a:r>
          </a:p>
          <a:p>
            <a:pPr algn="r"/>
            <a:r>
              <a:rPr lang="sv-SE" sz="1500" dirty="0"/>
              <a:t>Ja, utbildningar genom SXK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16BC89F-A891-7838-483C-DCE5BAB25C8B}"/>
              </a:ext>
            </a:extLst>
          </p:cNvPr>
          <p:cNvSpPr/>
          <p:nvPr/>
        </p:nvSpPr>
        <p:spPr>
          <a:xfrm>
            <a:off x="10523094" y="1986197"/>
            <a:ext cx="854439" cy="337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E5144F8-4736-1FDA-7C30-74464C78F22F}"/>
              </a:ext>
            </a:extLst>
          </p:cNvPr>
          <p:cNvSpPr/>
          <p:nvPr/>
        </p:nvSpPr>
        <p:spPr>
          <a:xfrm>
            <a:off x="6882983" y="1716374"/>
            <a:ext cx="854439" cy="337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798500E-12BA-05D5-01E9-4E137F29C69F}"/>
              </a:ext>
            </a:extLst>
          </p:cNvPr>
          <p:cNvSpPr/>
          <p:nvPr/>
        </p:nvSpPr>
        <p:spPr>
          <a:xfrm>
            <a:off x="6028544" y="2708093"/>
            <a:ext cx="854439" cy="337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70F2424-EA44-F8DA-6C3F-4B9BD8311675}"/>
              </a:ext>
            </a:extLst>
          </p:cNvPr>
          <p:cNvSpPr/>
          <p:nvPr/>
        </p:nvSpPr>
        <p:spPr>
          <a:xfrm>
            <a:off x="6209908" y="2306514"/>
            <a:ext cx="854439" cy="337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E093FC1-E8F5-0DF5-0073-F8FB8F0F5FAD}"/>
              </a:ext>
            </a:extLst>
          </p:cNvPr>
          <p:cNvSpPr/>
          <p:nvPr/>
        </p:nvSpPr>
        <p:spPr>
          <a:xfrm>
            <a:off x="3955645" y="2526634"/>
            <a:ext cx="854439" cy="291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64B2C9E-273C-36F0-0C7F-CF51C08E2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5" y="164570"/>
            <a:ext cx="2857899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6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784</Words>
  <Application>Microsoft Office PowerPoint</Application>
  <PresentationFormat>Bredbild</PresentationFormat>
  <Paragraphs>108</Paragraphs>
  <Slides>36</Slides>
  <Notes>34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36</vt:i4>
      </vt:variant>
    </vt:vector>
  </HeadingPairs>
  <TitlesOfParts>
    <vt:vector size="40" baseType="lpstr">
      <vt:lpstr>Aptos</vt:lpstr>
      <vt:lpstr>Aptos Display</vt:lpstr>
      <vt:lpstr>Arial</vt:lpstr>
      <vt:lpstr>Office-tema</vt:lpstr>
      <vt:lpstr>Resultat</vt:lpstr>
      <vt:lpstr>A. Styrelsearbete och organisation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B. Medlemskap, köer och kapacitetsfrågor</vt:lpstr>
      <vt:lpstr>PowerPoint-presentation</vt:lpstr>
      <vt:lpstr>PowerPoint-presentation</vt:lpstr>
      <vt:lpstr>PowerPoint-presentation</vt:lpstr>
      <vt:lpstr>PowerPoint-presentation</vt:lpstr>
      <vt:lpstr>C. BAS</vt:lpstr>
      <vt:lpstr>D. Miljö</vt:lpstr>
      <vt:lpstr>PowerPoint-presentation</vt:lpstr>
      <vt:lpstr>PowerPoint-presentation</vt:lpstr>
      <vt:lpstr>PowerPoint-presentation</vt:lpstr>
      <vt:lpstr>PowerPoint-presentation</vt:lpstr>
      <vt:lpstr>E. Hamn och varv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F. Övrigt</vt:lpstr>
      <vt:lpstr>PowerPoint-presentation</vt:lpstr>
      <vt:lpstr>Reflektion</vt:lpstr>
      <vt:lpstr>PowerPoint-presentation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Lotta Rosenberg</dc:creator>
  <cp:lastModifiedBy>Lotta Rosenberg</cp:lastModifiedBy>
  <cp:revision>8</cp:revision>
  <cp:lastPrinted>2026-03-26T11:20:14Z</cp:lastPrinted>
  <dcterms:created xsi:type="dcterms:W3CDTF">2026-03-01T13:11:46Z</dcterms:created>
  <dcterms:modified xsi:type="dcterms:W3CDTF">2026-04-07T12:13:32Z</dcterms:modified>
</cp:coreProperties>
</file>