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handoutMasterIdLst>
    <p:handoutMasterId r:id="rId27"/>
  </p:handoutMasterIdLst>
  <p:sldIdLst>
    <p:sldId id="433" r:id="rId6"/>
    <p:sldId id="383" r:id="rId7"/>
    <p:sldId id="432" r:id="rId8"/>
    <p:sldId id="407" r:id="rId9"/>
    <p:sldId id="331" r:id="rId10"/>
    <p:sldId id="434" r:id="rId11"/>
    <p:sldId id="426" r:id="rId12"/>
    <p:sldId id="425" r:id="rId13"/>
    <p:sldId id="422" r:id="rId14"/>
    <p:sldId id="423" r:id="rId15"/>
    <p:sldId id="424" r:id="rId16"/>
    <p:sldId id="401" r:id="rId17"/>
    <p:sldId id="418" r:id="rId18"/>
    <p:sldId id="417" r:id="rId19"/>
    <p:sldId id="403" r:id="rId20"/>
    <p:sldId id="404" r:id="rId21"/>
    <p:sldId id="405" r:id="rId22"/>
    <p:sldId id="400" r:id="rId23"/>
    <p:sldId id="439" r:id="rId24"/>
    <p:sldId id="262" r:id="rId25"/>
    <p:sldId id="266" r:id="rId26"/>
  </p:sldIdLst>
  <p:sldSz cx="9144000" cy="6858000" type="screen4x3"/>
  <p:notesSz cx="6799263" cy="99298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88353" autoAdjust="0"/>
  </p:normalViewPr>
  <p:slideViewPr>
    <p:cSldViewPr>
      <p:cViewPr varScale="1">
        <p:scale>
          <a:sx n="75" d="100"/>
          <a:sy n="75" d="100"/>
        </p:scale>
        <p:origin x="169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Eng Åkerlund" userId="3c3d6c60-6b22-49f8-8d9f-c4c0a09bbff9" providerId="ADAL" clId="{D5CD5DDD-58BF-4E71-9BDD-A2B5557F8B0A}"/>
    <pc:docChg chg="modSld">
      <pc:chgData name="Elisabeth Eng Åkerlund" userId="3c3d6c60-6b22-49f8-8d9f-c4c0a09bbff9" providerId="ADAL" clId="{D5CD5DDD-58BF-4E71-9BDD-A2B5557F8B0A}" dt="2019-12-03T08:22:56.370" v="0" actId="20577"/>
      <pc:docMkLst>
        <pc:docMk/>
      </pc:docMkLst>
      <pc:sldChg chg="modSp">
        <pc:chgData name="Elisabeth Eng Åkerlund" userId="3c3d6c60-6b22-49f8-8d9f-c4c0a09bbff9" providerId="ADAL" clId="{D5CD5DDD-58BF-4E71-9BDD-A2B5557F8B0A}" dt="2019-12-03T08:22:56.370" v="0" actId="20577"/>
        <pc:sldMkLst>
          <pc:docMk/>
          <pc:sldMk cId="2803605102" sldId="262"/>
        </pc:sldMkLst>
        <pc:spChg chg="mod">
          <ac:chgData name="Elisabeth Eng Åkerlund" userId="3c3d6c60-6b22-49f8-8d9f-c4c0a09bbff9" providerId="ADAL" clId="{D5CD5DDD-58BF-4E71-9BDD-A2B5557F8B0A}" dt="2019-12-03T08:22:56.370" v="0" actId="20577"/>
          <ac:spMkLst>
            <pc:docMk/>
            <pc:sldMk cId="2803605102" sldId="262"/>
            <ac:spMk id="10" creationId="{8EBF12A7-E9E1-446D-A91E-B2AC17011DA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6B227-4732-49E8-B723-95FDDD4F1644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2AB25-8323-4EE8-B278-F763156F6B4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5750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3482EC-BED9-4489-ABA7-164004947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9FBC06-F73E-48F8-8B40-F3C6BE9E3F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A84AFDF-967F-49EB-9F2E-4E12E39D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0353E9E-DFD0-4A51-9D09-2F65AB04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AFF20A2-DF27-48EC-9BB5-DE6D36DA9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64540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24547B-1D8B-43D8-BA96-B7312CF6C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415DB36-5B1B-42A8-9E73-620E788E2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22F35B-70D2-41D0-A40F-152C0354C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75E34CA-BB31-4C05-A6D9-5631C11C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877989B-F404-4A10-BAE7-D4ECE131A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69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8DB5906-CDDF-41A5-BF79-BC9BD4D4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275CBCE-EC12-470A-A57B-450D8A843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996AAC-8EA6-4373-A3D7-14F48A582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60ACE81-C4D5-4849-A151-442D16EA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B26F17D-3DEF-4A1D-A0CC-A2FB115BD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9567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A1441-3D18-4F30-89EC-2272C07A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8DA992D-3E8F-4B6C-983D-5005AD9B73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9C2BFF4-7EA1-4BAB-9EA0-C59410D2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11D617E-824F-456C-9A5E-4B38855BA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6B2E03D-72E2-4AF7-BA30-6E99C7FA6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FB46C045-9C13-4E45-900C-888274E78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8048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6CB54A-2689-4149-BF05-32B96EC4C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0A70161-6C64-4B41-96F9-275A8E73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6FB04CC-57C5-4F63-A286-AEB0D773A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8E89766E-4EB9-45B0-ACCB-2005D41BC6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34B70A1-1AB6-40B4-9C0F-BF81AABEFC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246A3AA-0808-48B8-8816-D46646EA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990D374-894B-4B86-8A21-9D36F7CC3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EC3BB92-CCA8-478E-9D17-247265542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8771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67EAAA5-F3E8-4FA5-B723-5935C6F3D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FE75003-2E7C-45B2-8B0C-C10E7084B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FEEF38D-D3F4-414C-A6CF-328D60F3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504DD7A-CB4A-43F5-B945-DC4574A9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9911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C925D21-8452-46F7-BFF6-2EA5FD686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4D2566B-70AC-4E6B-A735-7546906E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D842C72-5E2C-4916-BE30-10E70806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08611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BA8B73-81E9-4B60-B61D-617EBC518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7D18676-BA06-4B39-AA9B-668853B2A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3CAD4FA-BAB1-46A9-836D-EA2BC2510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BA83FAA-DEE4-412A-9DCF-AC3082AFF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3B1AB28-24E7-4E8F-9991-CFE8E9702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366258A-E93D-4F95-9907-7CB983750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8203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45E1A4-3204-4E70-9BEB-9C0FDCED5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990C50B-31CF-4C45-B9A7-CBB40B057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C153577-ECF6-4C02-B9AB-3E0D082A89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3D111A9-6E39-4CBE-AA2F-0A8961BF9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4EE002D-280C-4016-8F87-C20C80F4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50BD4D9-0394-43CB-8250-485757AF1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32815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EE8068-0C49-4E1A-BAD4-E31F221AD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D09AFDD6-67E8-42D4-BDAD-4ED3BD6220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2B973A4-E1F8-4AED-AC90-C7BFA2D52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7C8CD1-D0BB-4BD0-9DB1-7024CF37A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6255E0-0EC1-4A69-9D4A-95760B382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0693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F924F54-6719-4768-B945-C564820A3D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2B2E0E00-D3A4-4F06-9C2E-757D16265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A0A8CAB-17E6-4947-AC0E-1F665AFCF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16A7F74-72EE-4486-B5BB-391EEE91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0F650CA-2251-48F5-A37B-571751213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418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41365-0EB3-4F72-B0C8-2BB10A1536C1}" type="datetimeFigureOut">
              <a:rPr lang="sv-SE" smtClean="0"/>
              <a:pPr/>
              <a:t>2019-12-03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01DF7-0FCA-4570-87E6-E228F00C1EC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2E89E75-4A94-490F-AAF5-0661D5104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346EE86-7C9F-43FE-8C3E-ADA132914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EC0E0EB-9D3C-4DE4-808D-E2DD0835AE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84BE2D-F3DE-43AD-B201-76626438C812}" type="datetimeFigureOut">
              <a:rPr lang="sv-SE" smtClean="0"/>
              <a:t>2019-12-03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C92A3AA-739D-4907-B87E-67D368247A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2FD6CC-0ABD-4BCA-BC97-0995D71538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DBC39-6166-4DA0-BE78-E31E2B072E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03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mbf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kansli@smbf.or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7992888" cy="3597982"/>
          </a:xfrm>
        </p:spPr>
        <p:txBody>
          <a:bodyPr>
            <a:normAutofit/>
          </a:bodyPr>
          <a:lstStyle/>
          <a:p>
            <a:pPr marL="514350" indent="-514350"/>
            <a:r>
              <a:rPr lang="sv-SE" sz="5400" b="1" dirty="0"/>
              <a:t>SMBFs Miljökonferens</a:t>
            </a:r>
            <a:br>
              <a:rPr lang="sv-SE" sz="5400" b="1" dirty="0"/>
            </a:br>
            <a:r>
              <a:rPr lang="sv-SE" sz="5400" b="1" dirty="0"/>
              <a:t>28 november 2019</a:t>
            </a:r>
            <a:br>
              <a:rPr lang="sv-SE" sz="5400" b="1" dirty="0"/>
            </a:br>
            <a:br>
              <a:rPr lang="sv-SE" sz="5400" b="1" dirty="0"/>
            </a:br>
            <a:r>
              <a:rPr lang="sv-SE" sz="5400" b="1" dirty="0"/>
              <a:t>VÄLKOMNA!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048872" cy="2713856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238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504055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sv-SE" b="1" dirty="0"/>
              <a:t>Toaletter i land: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048872" cy="2713856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216DE4D0-DFF0-4708-AEA6-E0E582FF5D49}"/>
              </a:ext>
            </a:extLst>
          </p:cNvPr>
          <p:cNvSpPr/>
          <p:nvPr/>
        </p:nvSpPr>
        <p:spPr>
          <a:xfrm>
            <a:off x="760040" y="1412778"/>
            <a:ext cx="7772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</a:rPr>
              <a:t>Transportstyrelsen har gjort förstudie om toalettavfall: Oklart med ansvarsfrågan för båtar som inte har toalett ombord.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</a:rPr>
              <a:t>Transportstyrelsen och Naturvårdsverket föreslår att det behövs ett uppdrag till ”lämplig myndighet” att utreda ansvar, ekonomi och drift. </a:t>
            </a: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lvl="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400" dirty="0">
                <a:latin typeface="Calibri" panose="020F0502020204030204" pitchFamily="34" charset="0"/>
                <a:ea typeface="Calibri" panose="020F0502020204030204" pitchFamily="34" charset="0"/>
              </a:rPr>
              <a:t>Exempelvis bör man undersöka möjligheten att kunna definiera detta avfall som hushållsavfall, samt möjligheten att få in ansvaret i kommunernas renhållningsskyldighet.</a:t>
            </a:r>
          </a:p>
        </p:txBody>
      </p:sp>
    </p:spTree>
    <p:extLst>
      <p:ext uri="{BB962C8B-B14F-4D97-AF65-F5344CB8AC3E}">
        <p14:creationId xmlns:p14="http://schemas.microsoft.com/office/powerpoint/2010/main" val="31961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814536"/>
          </a:xfrm>
        </p:spPr>
        <p:txBody>
          <a:bodyPr>
            <a:normAutofit/>
          </a:bodyPr>
          <a:lstStyle/>
          <a:p>
            <a:pPr marL="514350" indent="-514350"/>
            <a:r>
              <a:rPr lang="sv-SE" sz="4000" b="1" dirty="0"/>
              <a:t>Motorers miljö- och klimatpåverkan</a:t>
            </a:r>
            <a:endParaRPr lang="sv-SE" sz="4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219201"/>
            <a:ext cx="7700392" cy="4419599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Transportstyrelsen förbereder nationell informationskampanj om båtmotorers miljö- och klimatpåverkan.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Lanseras vid båtmässan i Göteborg. Behöver hjälp sprida info till båtklubbar och båtägare.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</a:rPr>
              <a:t>Kampanjen kommer inte med pekpinnar eller förbud. Mer tips på hur man kan vara mer miljö- och klimatsmart med sin båt.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644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048872" cy="3577952"/>
          </a:xfrm>
        </p:spPr>
        <p:txBody>
          <a:bodyPr>
            <a:normAutofit/>
          </a:bodyPr>
          <a:lstStyle/>
          <a:p>
            <a:pPr marL="457200" indent="-457200" algn="l">
              <a:buFont typeface="Arial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  <p:pic>
        <p:nvPicPr>
          <p:cNvPr id="6" name="Bildobjekt 5" descr="En bild som visar gräs, utomhus, lastbil, parkerad&#10;&#10;Automatiskt genererad beskrivning">
            <a:extLst>
              <a:ext uri="{FF2B5EF4-FFF2-40B4-BE49-F238E27FC236}">
                <a16:creationId xmlns:a16="http://schemas.microsoft.com/office/drawing/2014/main" id="{C1674582-E878-4BF6-9C3F-A3EEB28964F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9641" r="1665" b="12286"/>
          <a:stretch/>
        </p:blipFill>
        <p:spPr>
          <a:xfrm>
            <a:off x="226352" y="188641"/>
            <a:ext cx="8691296" cy="545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73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FFCAC2-01F1-4A99-B1B2-28F60BD3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Miljöarbete i klubbarna</a:t>
            </a: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Finns miljösamordnare i klubben?</a:t>
            </a:r>
          </a:p>
          <a:p>
            <a:pPr algn="l"/>
            <a:r>
              <a:rPr lang="sv-SE" dirty="0"/>
              <a:t>Vill båtägarna sanera/måla mindre?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Behov av XRF-mätning?</a:t>
            </a:r>
          </a:p>
          <a:p>
            <a:pPr algn="l"/>
            <a:r>
              <a:rPr lang="sv-SE" dirty="0"/>
              <a:t>Problem med kommunen/inspektionerna?</a:t>
            </a:r>
          </a:p>
          <a:p>
            <a:pPr algn="l"/>
            <a:r>
              <a:rPr lang="sv-SE" dirty="0"/>
              <a:t>Problem med båtägare som inte begriper?</a:t>
            </a:r>
          </a:p>
          <a:p>
            <a:pPr algn="l"/>
            <a:r>
              <a:rPr lang="sv-SE" dirty="0"/>
              <a:t>Vill ni ha stöd/ utbildning? Hur i så fall?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922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sv-SE" sz="5400" b="1" dirty="0"/>
              <a:t> 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800" dirty="0"/>
              <a:t>Per Johansson Kemikalieinspektionen</a:t>
            </a:r>
          </a:p>
          <a:p>
            <a:pPr marL="0" indent="0">
              <a:buNone/>
            </a:pPr>
            <a:r>
              <a:rPr lang="sv-SE" dirty="0"/>
              <a:t>Därför kan godkända bottenfärger vara förbjudna i vissa vatten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735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048872" cy="5018112"/>
          </a:xfrm>
        </p:spPr>
        <p:txBody>
          <a:bodyPr>
            <a:normAutofit/>
          </a:bodyPr>
          <a:lstStyle/>
          <a:p>
            <a:pPr algn="l"/>
            <a:r>
              <a:rPr lang="sv-SE" sz="4800" dirty="0">
                <a:solidFill>
                  <a:schemeClr val="tx1"/>
                </a:solidFill>
              </a:rPr>
              <a:t>Anna Engström, miljöinspektör Nacka kommun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Så kan en miljöinspektion gå till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06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495926"/>
            <a:ext cx="7048872" cy="5142874"/>
          </a:xfrm>
        </p:spPr>
        <p:txBody>
          <a:bodyPr>
            <a:normAutofit/>
          </a:bodyPr>
          <a:lstStyle/>
          <a:p>
            <a:pPr algn="l"/>
            <a:r>
              <a:rPr lang="sv-SE" sz="4800" dirty="0">
                <a:solidFill>
                  <a:schemeClr val="tx1"/>
                </a:solidFill>
              </a:rPr>
              <a:t>Peter Karlsson</a:t>
            </a:r>
          </a:p>
          <a:p>
            <a:pPr algn="l"/>
            <a:r>
              <a:rPr lang="sv-SE" sz="4800" dirty="0">
                <a:solidFill>
                  <a:schemeClr val="tx1"/>
                </a:solidFill>
              </a:rPr>
              <a:t>SBU, Svenska Båtunionen 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Mäta båtbotten med XRF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82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495926"/>
            <a:ext cx="7048872" cy="5142874"/>
          </a:xfrm>
        </p:spPr>
        <p:txBody>
          <a:bodyPr>
            <a:normAutofit/>
          </a:bodyPr>
          <a:lstStyle/>
          <a:p>
            <a:pPr algn="l"/>
            <a:r>
              <a:rPr lang="sv-SE" sz="4800" dirty="0">
                <a:solidFill>
                  <a:schemeClr val="tx1"/>
                </a:solidFill>
              </a:rPr>
              <a:t>Kjell Carlsson</a:t>
            </a:r>
          </a:p>
          <a:p>
            <a:pPr algn="l"/>
            <a:r>
              <a:rPr lang="sv-SE" sz="4800" dirty="0">
                <a:solidFill>
                  <a:schemeClr val="tx1"/>
                </a:solidFill>
              </a:rPr>
              <a:t>SMBF:s miljökommitté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Spärrfärgsprojektet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683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620688"/>
            <a:ext cx="7048872" cy="5018112"/>
          </a:xfrm>
        </p:spPr>
        <p:txBody>
          <a:bodyPr>
            <a:normAutofit/>
          </a:bodyPr>
          <a:lstStyle/>
          <a:p>
            <a:pPr algn="l"/>
            <a:r>
              <a:rPr lang="sv-SE" sz="4800" dirty="0">
                <a:solidFill>
                  <a:schemeClr val="tx1"/>
                </a:solidFill>
              </a:rPr>
              <a:t>Mona Brantlind</a:t>
            </a:r>
          </a:p>
          <a:p>
            <a:pPr algn="l"/>
            <a:r>
              <a:rPr lang="sv-SE" sz="4800" dirty="0">
                <a:solidFill>
                  <a:schemeClr val="tx1"/>
                </a:solidFill>
              </a:rPr>
              <a:t>miljösamordnare </a:t>
            </a:r>
          </a:p>
          <a:p>
            <a:pPr algn="l"/>
            <a:r>
              <a:rPr lang="sv-SE" sz="4800" dirty="0">
                <a:solidFill>
                  <a:schemeClr val="tx1"/>
                </a:solidFill>
              </a:rPr>
              <a:t>Kallhälls båtklubb </a:t>
            </a:r>
          </a:p>
          <a:p>
            <a:pPr algn="l"/>
            <a:endParaRPr lang="sv-SE" sz="4800" dirty="0">
              <a:solidFill>
                <a:schemeClr val="tx1"/>
              </a:solidFill>
            </a:endParaRPr>
          </a:p>
          <a:p>
            <a:pPr algn="l"/>
            <a:r>
              <a:rPr lang="sv-SE" dirty="0">
                <a:solidFill>
                  <a:schemeClr val="tx1"/>
                </a:solidFill>
              </a:rPr>
              <a:t>Ett litet oljespill som fick stora följder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799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60FFCAC2-01F1-4A99-B1B2-28F60BD36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/>
              <a:t>Miljöarbete i klubbarna</a:t>
            </a: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5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Finns miljösamordnare i klubben?</a:t>
            </a:r>
          </a:p>
          <a:p>
            <a:pPr algn="l"/>
            <a:r>
              <a:rPr lang="sv-SE" dirty="0"/>
              <a:t>Vill båtägarna sanera/måla mindre?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Behov av XRF-mätning?</a:t>
            </a:r>
          </a:p>
          <a:p>
            <a:pPr algn="l"/>
            <a:r>
              <a:rPr lang="sv-SE" dirty="0"/>
              <a:t>Problem med kommunen/inspektionerna?</a:t>
            </a:r>
          </a:p>
          <a:p>
            <a:pPr algn="l"/>
            <a:r>
              <a:rPr lang="sv-SE" dirty="0"/>
              <a:t>Problem med båtägare som inte begriper?</a:t>
            </a:r>
          </a:p>
          <a:p>
            <a:pPr algn="l"/>
            <a:r>
              <a:rPr lang="sv-SE" dirty="0"/>
              <a:t>Vill ni ha stöd/ utbildning? Hur i så fall?</a:t>
            </a:r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91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936104"/>
          </a:xfrm>
        </p:spPr>
        <p:txBody>
          <a:bodyPr>
            <a:normAutofit/>
          </a:bodyPr>
          <a:lstStyle/>
          <a:p>
            <a:pPr marL="514350" indent="-514350" algn="l"/>
            <a:r>
              <a:rPr lang="sv-SE" sz="3600" dirty="0"/>
              <a:t> 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11560" y="402536"/>
            <a:ext cx="7200800" cy="5402727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18.30 SMBF:s ordförande Bertil Sjöholm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18.33 SMBF:s valberedning, Erik Lager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18.40 Aktuella miljöfrågor. Jimmy Dominius, SMBF:s 	miljökommitté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18.55 Därför kan godkända bottenfärger vara förbjudna i vissa 	vatten. Per Johansson från Kemikalieinspektionen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19.15 Så kan en miljöinspektion gå till. Anna Engström, 	miljöinspektör i  Nacka kommun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19.40 Kort bensträckare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19.50 Mäta båtbotten med XRF. Peter Karlsson, SBU 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20.15 Spärrfärgsprojektet. Kjell Carlsson, SMBF:s 	miljökommitté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20.30 Ett litet oljespill som fick stora följder. Mona Brantlind, 	miljösamordnare Kallhälls båtklubb 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20.45 Diskussion och erfarenhetsutbyte.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21.00 Avslutning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2E78E902-F552-4833-B67E-A9E746A8A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37786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71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klocka, mörk, mätare&#10;&#10;Automatiskt genererad beskrivning">
            <a:extLst>
              <a:ext uri="{FF2B5EF4-FFF2-40B4-BE49-F238E27FC236}">
                <a16:creationId xmlns:a16="http://schemas.microsoft.com/office/drawing/2014/main" id="{50E3403F-1372-4C2B-8796-624F9A230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5" y="1015189"/>
            <a:ext cx="6015877" cy="91452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8EBF12A7-E9E1-446D-A91E-B2AC17011DA6}"/>
              </a:ext>
            </a:extLst>
          </p:cNvPr>
          <p:cNvSpPr txBox="1"/>
          <p:nvPr/>
        </p:nvSpPr>
        <p:spPr>
          <a:xfrm>
            <a:off x="2091705" y="2149053"/>
            <a:ext cx="4696691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dirty="0">
                <a:solidFill>
                  <a:srgbClr val="333333"/>
                </a:solidFill>
                <a:latin typeface="Open Sans Regular"/>
              </a:rPr>
              <a:t>Båtdagen</a:t>
            </a:r>
            <a:br>
              <a:rPr lang="sv-SE" sz="1350" dirty="0">
                <a:solidFill>
                  <a:srgbClr val="333333"/>
                </a:solidFill>
                <a:latin typeface="Open Sans Regular"/>
              </a:rPr>
            </a:br>
            <a:r>
              <a:rPr lang="sv-SE" sz="1350" dirty="0">
                <a:solidFill>
                  <a:srgbClr val="333333"/>
                </a:solidFill>
                <a:latin typeface="Open Sans Regular"/>
              </a:rPr>
              <a:t>Lördagen </a:t>
            </a:r>
            <a:r>
              <a:rPr lang="sv-SE" sz="1350">
                <a:solidFill>
                  <a:srgbClr val="333333"/>
                </a:solidFill>
                <a:latin typeface="Open Sans Regular"/>
              </a:rPr>
              <a:t>den </a:t>
            </a:r>
            <a:r>
              <a:rPr lang="sv-SE" sz="1350">
                <a:solidFill>
                  <a:prstClr val="black"/>
                </a:solidFill>
                <a:latin typeface="Calibri" panose="020F0502020204030204"/>
              </a:rPr>
              <a:t>15 </a:t>
            </a: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februari med årsmötesförhandlingar och supé</a:t>
            </a:r>
            <a:br>
              <a:rPr lang="sv-SE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Nomineringar till valberedning@smbf.org senast 30 november</a:t>
            </a:r>
            <a:br>
              <a:rPr lang="sv-SE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Motioner till kansli@smbf.org tillhanda senast 15 december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DF807F00-C68B-408C-805D-BE4C72EC32D0}"/>
              </a:ext>
            </a:extLst>
          </p:cNvPr>
          <p:cNvSpPr txBox="1"/>
          <p:nvPr/>
        </p:nvSpPr>
        <p:spPr>
          <a:xfrm>
            <a:off x="1969995" y="5069711"/>
            <a:ext cx="55931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Ytterligare information </a:t>
            </a:r>
            <a:r>
              <a:rPr lang="sv-SE" sz="1500" dirty="0">
                <a:solidFill>
                  <a:prstClr val="black"/>
                </a:solidFill>
                <a:latin typeface="Calibri" panose="020F0502020204030204"/>
                <a:hlinkClick r:id="rId3"/>
              </a:rPr>
              <a:t>www.smbf.org</a:t>
            </a:r>
            <a:br>
              <a:rPr lang="sv-SE" sz="150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Gilla oss på </a:t>
            </a:r>
            <a:r>
              <a:rPr lang="sv-SE" sz="1500" dirty="0" err="1">
                <a:solidFill>
                  <a:prstClr val="black"/>
                </a:solidFill>
                <a:latin typeface="Calibri" panose="020F0502020204030204"/>
              </a:rPr>
              <a:t>facebook</a:t>
            </a:r>
            <a:r>
              <a:rPr lang="sv-SE" sz="1500" dirty="0">
                <a:solidFill>
                  <a:prstClr val="black"/>
                </a:solidFill>
                <a:latin typeface="Calibri" panose="020F0502020204030204"/>
              </a:rPr>
              <a:t>: Saltsjön Mälarens Båtförbund</a:t>
            </a:r>
          </a:p>
        </p:txBody>
      </p:sp>
      <p:sp>
        <p:nvSpPr>
          <p:cNvPr id="13" name="textruta 12">
            <a:extLst>
              <a:ext uri="{FF2B5EF4-FFF2-40B4-BE49-F238E27FC236}">
                <a16:creationId xmlns:a16="http://schemas.microsoft.com/office/drawing/2014/main" id="{AE248307-0C1A-4008-BC20-892CB81AE70D}"/>
              </a:ext>
            </a:extLst>
          </p:cNvPr>
          <p:cNvSpPr txBox="1"/>
          <p:nvPr/>
        </p:nvSpPr>
        <p:spPr>
          <a:xfrm>
            <a:off x="415304" y="3730002"/>
            <a:ext cx="402474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dirty="0">
                <a:solidFill>
                  <a:prstClr val="black"/>
                </a:solidFill>
                <a:latin typeface="Calibri" panose="020F0502020204030204"/>
              </a:rPr>
              <a:t>Uppdatera BAS</a:t>
            </a:r>
          </a:p>
          <a:p>
            <a:pPr algn="ctr" defTabSz="685800"/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Håll medlemsregistret fortlöpande uppdaterat. </a:t>
            </a:r>
            <a:br>
              <a:rPr lang="sv-SE" sz="1350" dirty="0">
                <a:solidFill>
                  <a:prstClr val="black"/>
                </a:solidFill>
                <a:latin typeface="Calibri" panose="020F0502020204030204"/>
              </a:rPr>
            </a:br>
            <a:r>
              <a:rPr lang="sv-SE" sz="1350" dirty="0">
                <a:solidFill>
                  <a:prstClr val="black"/>
                </a:solidFill>
                <a:latin typeface="Calibri" panose="020F0502020204030204"/>
              </a:rPr>
              <a:t>Klubben faktureras medlemsavgifter utifrån rapporterat antal medlemmar i BAS per den 31 januari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FBB9D9E-9D49-4933-907C-40B90179594F}"/>
              </a:ext>
            </a:extLst>
          </p:cNvPr>
          <p:cNvSpPr txBox="1"/>
          <p:nvPr/>
        </p:nvSpPr>
        <p:spPr>
          <a:xfrm>
            <a:off x="5132230" y="3546472"/>
            <a:ext cx="3312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sv-SE" dirty="0">
                <a:solidFill>
                  <a:srgbClr val="333333"/>
                </a:solidFill>
                <a:latin typeface="Open Sans Regular"/>
              </a:rPr>
              <a:t>Båtklubbarnas Dag</a:t>
            </a:r>
            <a:br>
              <a:rPr lang="sv-SE" sz="1350" dirty="0">
                <a:solidFill>
                  <a:srgbClr val="333333"/>
                </a:solidFill>
                <a:latin typeface="Open Sans Regular"/>
              </a:rPr>
            </a:br>
            <a:r>
              <a:rPr lang="sv-SE" sz="1350" dirty="0">
                <a:solidFill>
                  <a:srgbClr val="333333"/>
                </a:solidFill>
                <a:latin typeface="Open Sans Regular"/>
              </a:rPr>
              <a:t>Alltid sista helgen i augusti. Öppna upp båtklubben för närboende och andra intresserade. </a:t>
            </a:r>
          </a:p>
          <a:p>
            <a:pPr algn="ctr" defTabSz="685800"/>
            <a:r>
              <a:rPr lang="sv-SE" sz="1350" dirty="0">
                <a:solidFill>
                  <a:srgbClr val="333333"/>
                </a:solidFill>
                <a:latin typeface="Open Sans Regular"/>
              </a:rPr>
              <a:t>Läs mer på </a:t>
            </a:r>
            <a:r>
              <a:rPr lang="sv-SE" sz="1350" dirty="0" err="1">
                <a:solidFill>
                  <a:srgbClr val="333333"/>
                </a:solidFill>
                <a:latin typeface="Open Sans Regular"/>
              </a:rPr>
              <a:t>fb</a:t>
            </a:r>
            <a:r>
              <a:rPr lang="sv-SE" sz="1350" dirty="0">
                <a:solidFill>
                  <a:srgbClr val="333333"/>
                </a:solidFill>
                <a:latin typeface="Open Sans Regular"/>
              </a:rPr>
              <a:t> Båtklubbarnas Dag</a:t>
            </a:r>
            <a:endParaRPr lang="sv-SE" sz="135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3605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D7277950-CF78-4567-B19F-187056B8B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6038" y="-59504"/>
            <a:ext cx="9941560" cy="7456170"/>
          </a:xfrm>
          <a:prstGeom prst="rect">
            <a:avLst/>
          </a:prstGeom>
        </p:spPr>
      </p:pic>
      <p:pic>
        <p:nvPicPr>
          <p:cNvPr id="7" name="Bildobjekt 6" descr="En bild som visar klocka, mörk, mätare&#10;&#10;Automatiskt genererad beskrivning">
            <a:extLst>
              <a:ext uri="{FF2B5EF4-FFF2-40B4-BE49-F238E27FC236}">
                <a16:creationId xmlns:a16="http://schemas.microsoft.com/office/drawing/2014/main" id="{2795BE79-D50A-40A2-A828-DABAA2D5C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15" y="1015189"/>
            <a:ext cx="6015877" cy="914528"/>
          </a:xfrm>
          <a:prstGeom prst="rect">
            <a:avLst/>
          </a:prstGeom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6C75F843-D322-49A0-96C8-3324DD75439E}"/>
              </a:ext>
            </a:extLst>
          </p:cNvPr>
          <p:cNvSpPr/>
          <p:nvPr/>
        </p:nvSpPr>
        <p:spPr>
          <a:xfrm>
            <a:off x="3713519" y="3987107"/>
            <a:ext cx="4572000" cy="182357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800"/>
            <a:r>
              <a:rPr lang="sv-SE" sz="135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Post- &amp; besöksadress: </a:t>
            </a:r>
            <a: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Bergviksvägen 10,</a:t>
            </a:r>
            <a:r>
              <a:rPr lang="sv-SE" sz="450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</a:t>
            </a:r>
            <a: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167 63 Bromma </a:t>
            </a:r>
            <a:b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</a:br>
            <a:r>
              <a:rPr lang="sv-SE" sz="135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Telefon:</a:t>
            </a:r>
            <a: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 08-669 12 00</a:t>
            </a:r>
          </a:p>
          <a:p>
            <a:pPr defTabSz="685800"/>
            <a:r>
              <a:rPr lang="sv-SE" sz="135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E-post: </a:t>
            </a:r>
            <a: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kansli@smbf.org</a:t>
            </a:r>
            <a:endParaRPr lang="sv-SE" sz="4500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  <a:p>
            <a:pPr defTabSz="685800"/>
            <a:r>
              <a:rPr lang="sv-SE" sz="1350" b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Kansliet är bemannat: </a:t>
            </a:r>
            <a: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måndag-torsdag 9.00-15.00</a:t>
            </a:r>
            <a:br>
              <a:rPr lang="sv-SE" sz="1350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</a:br>
            <a:endParaRPr lang="sv-SE" sz="1350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  <a:p>
            <a:pPr defTabSz="685800"/>
            <a:r>
              <a:rPr lang="sv-SE" sz="1350" i="1" dirty="0">
                <a:solidFill>
                  <a:prstClr val="white">
                    <a:lumMod val="85000"/>
                  </a:prstClr>
                </a:solidFill>
                <a:latin typeface="Calibri" panose="020F0502020204030204"/>
              </a:rPr>
              <a:t>Kontakta kansliet före besök</a:t>
            </a:r>
            <a:endParaRPr lang="sv-SE" sz="2700" i="1" dirty="0">
              <a:solidFill>
                <a:prstClr val="white">
                  <a:lumMod val="8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325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048872" cy="4874096"/>
          </a:xfrm>
        </p:spPr>
        <p:txBody>
          <a:bodyPr>
            <a:normAutofit/>
          </a:bodyPr>
          <a:lstStyle/>
          <a:p>
            <a:pPr algn="l"/>
            <a:r>
              <a:rPr lang="sv-SE" sz="4800" b="1" dirty="0">
                <a:solidFill>
                  <a:schemeClr val="tx1"/>
                </a:solidFill>
              </a:rPr>
              <a:t>Bertil Sjöholm</a:t>
            </a:r>
          </a:p>
          <a:p>
            <a:pPr algn="l"/>
            <a:r>
              <a:rPr lang="sv-SE" sz="4800" dirty="0">
                <a:solidFill>
                  <a:schemeClr val="tx1"/>
                </a:solidFill>
              </a:rPr>
              <a:t>Ordförande SMBF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33256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528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772400" cy="1872207"/>
          </a:xfrm>
        </p:spPr>
        <p:txBody>
          <a:bodyPr>
            <a:normAutofit/>
          </a:bodyPr>
          <a:lstStyle/>
          <a:p>
            <a:pPr marL="514350" indent="-514350" algn="l"/>
            <a:br>
              <a:rPr lang="sv-SE" sz="3600" b="1" dirty="0">
                <a:solidFill>
                  <a:prstClr val="black"/>
                </a:solidFill>
              </a:rPr>
            </a:b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764704"/>
            <a:ext cx="7048872" cy="4874096"/>
          </a:xfrm>
        </p:spPr>
        <p:txBody>
          <a:bodyPr>
            <a:normAutofit/>
          </a:bodyPr>
          <a:lstStyle/>
          <a:p>
            <a:pPr algn="l"/>
            <a:r>
              <a:rPr lang="sv-SE" sz="4800" b="1" dirty="0">
                <a:solidFill>
                  <a:schemeClr val="tx1"/>
                </a:solidFill>
              </a:rPr>
              <a:t>Erik Lager</a:t>
            </a:r>
          </a:p>
          <a:p>
            <a:pPr algn="l"/>
            <a:r>
              <a:rPr lang="sv-SE" sz="4800" dirty="0">
                <a:solidFill>
                  <a:schemeClr val="tx1"/>
                </a:solidFill>
              </a:rPr>
              <a:t>Sammankallande i valberedningen SMBF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0F368147-3865-4566-BDA5-0381895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33256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00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1224136"/>
          </a:xfrm>
        </p:spPr>
        <p:txBody>
          <a:bodyPr/>
          <a:lstStyle/>
          <a:p>
            <a:pPr algn="l"/>
            <a:r>
              <a:rPr lang="sv-SE" b="1" dirty="0"/>
              <a:t>SMBF:s miljökommitté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772816"/>
            <a:ext cx="7088832" cy="3865984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Jimmy Dominius, sammankallande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Kjell Carlsson</a:t>
            </a:r>
          </a:p>
          <a:p>
            <a:pPr algn="l"/>
            <a:r>
              <a:rPr lang="sv-SE" dirty="0">
                <a:solidFill>
                  <a:schemeClr val="tx1"/>
                </a:solidFill>
              </a:rPr>
              <a:t>Sören Löfgren</a:t>
            </a:r>
          </a:p>
          <a:p>
            <a:pPr algn="l"/>
            <a:endParaRPr lang="sv-SE" dirty="0">
              <a:solidFill>
                <a:schemeClr val="tx1"/>
              </a:solidFill>
            </a:endParaRPr>
          </a:p>
          <a:p>
            <a:pPr algn="l"/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F2F92C89-8F77-48D5-8F4E-FDD74F52E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840490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532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814535"/>
          </a:xfrm>
        </p:spPr>
        <p:txBody>
          <a:bodyPr>
            <a:normAutofit/>
          </a:bodyPr>
          <a:lstStyle/>
          <a:p>
            <a:pPr marL="514350" indent="-514350" algn="l"/>
            <a:r>
              <a:rPr lang="sv-SE" b="1" dirty="0"/>
              <a:t>Detta gör SMBF:  </a:t>
            </a:r>
            <a:endParaRPr lang="sv-SE" sz="3600" b="1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219200"/>
            <a:ext cx="7048872" cy="4419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Följer rättsutveckling och nya regler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Besöker klubbar - svarar på frågor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Miljönyheter till miljösamordnare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Miljöskolan. Finns på www.smbf.org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Checklista inför inspektioner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Årlig konferens – i dag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Miljöstöd/bidrag till klubbar. Sök nu!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Vi finns för er!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  <a:p>
            <a:pPr marL="457200" indent="-457200" algn="l">
              <a:buFont typeface="Arial" pitchFamily="34" charset="0"/>
              <a:buChar char="•"/>
            </a:pPr>
            <a:endParaRPr lang="sv-SE" dirty="0">
              <a:solidFill>
                <a:schemeClr val="tx1"/>
              </a:solidFill>
            </a:endParaRPr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380E402-BC0B-47FD-BE11-760E09734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9496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59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814535"/>
          </a:xfrm>
        </p:spPr>
        <p:txBody>
          <a:bodyPr>
            <a:normAutofit/>
          </a:bodyPr>
          <a:lstStyle/>
          <a:p>
            <a:pPr marL="514350" indent="-514350"/>
            <a:r>
              <a:rPr lang="sv-SE" b="1" dirty="0"/>
              <a:t>Lite som hänt senaste året..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219200"/>
            <a:ext cx="7488832" cy="44196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Havsmiljöinstitutets forskningsrapport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Gifter i marken uppmärksammas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Fossilfri framtid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Fler målar mindre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Fler sanerar botten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Fler vill mäta båtbotten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Inga tydliga riktlinjer från myndigheter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70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704106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sv-SE" sz="4800" b="1" dirty="0"/>
              <a:t>Skrovmålet  </a:t>
            </a:r>
            <a:r>
              <a:rPr lang="sv-SE" sz="3600" b="1" dirty="0"/>
              <a:t>(Transportstyrelsen m </a:t>
            </a:r>
            <a:r>
              <a:rPr lang="sv-SE" sz="3600" b="1" dirty="0" err="1"/>
              <a:t>fl</a:t>
            </a:r>
            <a:r>
              <a:rPr lang="sv-SE" sz="3600" b="1" dirty="0"/>
              <a:t>)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1108771"/>
            <a:ext cx="7848872" cy="4640458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Projekt Skrovmålet klart 2020 (10-tal myndigheter)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Undersöker hur de vanligaste saneringsmetoderna fungerar och vilka utsläpp de ger. RISE. Klart hösten 2020.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v-SE" dirty="0">
                <a:solidFill>
                  <a:schemeClr val="tx1"/>
                </a:solidFill>
              </a:rPr>
              <a:t>Kunskapsinventeringen beskrivs i rapporten ”Båtbottenfärger och miljöfarliga färgrester - Nulägesanalys och behov av ytterligare kunskap avseende TBT, koppar och zink.”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11560" y="404665"/>
            <a:ext cx="7772400" cy="503753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sv-SE" sz="5400" b="1" dirty="0"/>
              <a:t>Toaletter ombord:</a:t>
            </a:r>
            <a:endParaRPr lang="sv-SE" sz="54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3568" y="2924944"/>
            <a:ext cx="7048872" cy="2713856"/>
          </a:xfrm>
        </p:spPr>
        <p:txBody>
          <a:bodyPr>
            <a:normAutofit/>
          </a:bodyPr>
          <a:lstStyle/>
          <a:p>
            <a:pPr algn="l"/>
            <a:r>
              <a:rPr lang="sv-SE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EE91E6C4-6F24-477B-8E6C-3B0512027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5749229"/>
            <a:ext cx="4031371" cy="612845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7C8816F-6CA7-4B69-A2EA-5AA29594459C}"/>
              </a:ext>
            </a:extLst>
          </p:cNvPr>
          <p:cNvSpPr/>
          <p:nvPr/>
        </p:nvSpPr>
        <p:spPr>
          <a:xfrm>
            <a:off x="760040" y="1219200"/>
            <a:ext cx="762392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</a:rPr>
              <a:t>Transportstyrelsen har under hösten inlett en tillsynskampanj av de hamnar som misskött sig mest - enligt anmälningarna i Hamnkartan. 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</a:rPr>
              <a:t>De ombeds komma med förklaring till varför de inte har någon tömningsstation, eller varför den befintliga stationen inte fungerar som den ska.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sv-SE" sz="2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v-SE" sz="2800" dirty="0">
                <a:latin typeface="Calibri" panose="020F0502020204030204" pitchFamily="34" charset="0"/>
                <a:ea typeface="Calibri" panose="020F0502020204030204" pitchFamily="34" charset="0"/>
              </a:rPr>
              <a:t>I förlängningen kan det bli fråga om föreläggande och vite.</a:t>
            </a:r>
          </a:p>
        </p:txBody>
      </p:sp>
    </p:spTree>
    <p:extLst>
      <p:ext uri="{BB962C8B-B14F-4D97-AF65-F5344CB8AC3E}">
        <p14:creationId xmlns:p14="http://schemas.microsoft.com/office/powerpoint/2010/main" val="141344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B364077A384A947AD57A7934E2551F9" ma:contentTypeVersion="10" ma:contentTypeDescription="Skapa ett nytt dokument." ma:contentTypeScope="" ma:versionID="1bd39fb976f0d600a7c3141020e7d488">
  <xsd:schema xmlns:xsd="http://www.w3.org/2001/XMLSchema" xmlns:xs="http://www.w3.org/2001/XMLSchema" xmlns:p="http://schemas.microsoft.com/office/2006/metadata/properties" xmlns:ns2="4ba7fd44-ae01-49dd-9e2c-03c8f34effaa" xmlns:ns3="4f95334c-2098-4229-b42e-8245eb3d45d8" targetNamespace="http://schemas.microsoft.com/office/2006/metadata/properties" ma:root="true" ma:fieldsID="c2e1e9b21083d3150011b4eea39a480b" ns2:_="" ns3:_="">
    <xsd:import namespace="4ba7fd44-ae01-49dd-9e2c-03c8f34effaa"/>
    <xsd:import namespace="4f95334c-2098-4229-b42e-8245eb3d45d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a7fd44-ae01-49dd-9e2c-03c8f34effa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5334c-2098-4229-b42e-8245eb3d45d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D362D7-C665-4785-BB59-64DB41CD9DB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4EC8451-0A5C-47E9-BDEB-BCD8BE1FC3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7ABD5F-397E-491C-A71C-8CE6E33E3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ba7fd44-ae01-49dd-9e2c-03c8f34effaa"/>
    <ds:schemaRef ds:uri="4f95334c-2098-4229-b42e-8245eb3d45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13181</TotalTime>
  <Words>729</Words>
  <Application>Microsoft Office PowerPoint</Application>
  <PresentationFormat>Bildspel på skärmen (4:3)</PresentationFormat>
  <Paragraphs>109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Open Sans Regular</vt:lpstr>
      <vt:lpstr>Office-tema</vt:lpstr>
      <vt:lpstr>1_Office-tema</vt:lpstr>
      <vt:lpstr>SMBFs Miljökonferens 28 november 2019  VÄLKOMNA!</vt:lpstr>
      <vt:lpstr> </vt:lpstr>
      <vt:lpstr> </vt:lpstr>
      <vt:lpstr> </vt:lpstr>
      <vt:lpstr>SMBF:s miljökommitté</vt:lpstr>
      <vt:lpstr>Detta gör SMBF:  </vt:lpstr>
      <vt:lpstr>Lite som hänt senaste året..</vt:lpstr>
      <vt:lpstr>Skrovmålet  (Transportstyrelsen m fl)</vt:lpstr>
      <vt:lpstr>Toaletter ombord:</vt:lpstr>
      <vt:lpstr>Toaletter i land:</vt:lpstr>
      <vt:lpstr>Motorers miljö- och klimatpåverkan</vt:lpstr>
      <vt:lpstr> </vt:lpstr>
      <vt:lpstr>Miljöarbete i klubbarna</vt:lpstr>
      <vt:lpstr> </vt:lpstr>
      <vt:lpstr> </vt:lpstr>
      <vt:lpstr> </vt:lpstr>
      <vt:lpstr> </vt:lpstr>
      <vt:lpstr> </vt:lpstr>
      <vt:lpstr>Miljöarbete i klubbarna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canard</dc:creator>
  <cp:lastModifiedBy>Elisabeth Eng Åkerlund</cp:lastModifiedBy>
  <cp:revision>126</cp:revision>
  <cp:lastPrinted>2017-10-24T13:00:51Z</cp:lastPrinted>
  <dcterms:created xsi:type="dcterms:W3CDTF">2016-09-05T17:24:00Z</dcterms:created>
  <dcterms:modified xsi:type="dcterms:W3CDTF">2019-12-03T08:23:07Z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0x010100DB364077A384A947AD57A7934E2551F9</vt:lpwstr>
  </property>
</Properties>
</file>