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0" r:id="rId2"/>
    <p:sldId id="261" r:id="rId3"/>
    <p:sldId id="280" r:id="rId4"/>
    <p:sldId id="281" r:id="rId5"/>
    <p:sldId id="282" r:id="rId6"/>
    <p:sldId id="284" r:id="rId7"/>
    <p:sldId id="263" r:id="rId8"/>
    <p:sldId id="285" r:id="rId9"/>
    <p:sldId id="286" r:id="rId10"/>
    <p:sldId id="283" r:id="rId11"/>
    <p:sldId id="279" r:id="rId1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736" autoAdjust="0"/>
  </p:normalViewPr>
  <p:slideViewPr>
    <p:cSldViewPr snapToGrid="0">
      <p:cViewPr varScale="1">
        <p:scale>
          <a:sx n="83" d="100"/>
          <a:sy n="83" d="100"/>
        </p:scale>
        <p:origin x="1284" y="78"/>
      </p:cViewPr>
      <p:guideLst/>
    </p:cSldViewPr>
  </p:slideViewPr>
  <p:notesTextViewPr>
    <p:cViewPr>
      <p:scale>
        <a:sx n="3" d="2"/>
        <a:sy n="3" d="2"/>
      </p:scale>
      <p:origin x="0" y="0"/>
    </p:cViewPr>
  </p:notesTextViewPr>
  <p:notesViewPr>
    <p:cSldViewPr snapToGrid="0">
      <p:cViewPr varScale="1">
        <p:scale>
          <a:sx n="86" d="100"/>
          <a:sy n="86" d="100"/>
        </p:scale>
        <p:origin x="37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31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316"/>
          </a:xfrm>
          <a:prstGeom prst="rect">
            <a:avLst/>
          </a:prstGeom>
        </p:spPr>
        <p:txBody>
          <a:bodyPr vert="horz" lIns="91440" tIns="45720" rIns="91440" bIns="45720" rtlCol="0"/>
          <a:lstStyle>
            <a:lvl1pPr algn="r">
              <a:defRPr sz="1200"/>
            </a:lvl1pPr>
          </a:lstStyle>
          <a:p>
            <a:fld id="{86DF61DB-AC4B-450F-93C3-C71E4FE8A52E}" type="datetimeFigureOut">
              <a:rPr lang="sv-SE" smtClean="0"/>
              <a:t>2019-11-28</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28323"/>
            <a:ext cx="2946400" cy="49831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28323"/>
            <a:ext cx="2946400" cy="498316"/>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316"/>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316"/>
          </a:xfrm>
          <a:prstGeom prst="rect">
            <a:avLst/>
          </a:prstGeom>
        </p:spPr>
        <p:txBody>
          <a:bodyPr vert="horz" lIns="91440" tIns="45720" rIns="91440" bIns="45720" rtlCol="0"/>
          <a:lstStyle>
            <a:lvl1pPr algn="r">
              <a:defRPr sz="1200"/>
            </a:lvl1pPr>
          </a:lstStyle>
          <a:p>
            <a:fld id="{A686C6F5-63B6-49E7-B2F9-5F41140D9FE4}" type="datetimeFigureOut">
              <a:rPr lang="en-GB" smtClean="0"/>
              <a:t>28/11/2019</a:t>
            </a:fld>
            <a:endParaRPr lang="en-GB"/>
          </a:p>
        </p:txBody>
      </p:sp>
      <p:sp>
        <p:nvSpPr>
          <p:cNvPr id="4" name="Platshållare för bildobjekt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6848"/>
            <a:ext cx="5438775" cy="390876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323"/>
            <a:ext cx="2946400" cy="498316"/>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28323"/>
            <a:ext cx="2946400" cy="498316"/>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1</a:t>
            </a:fld>
            <a:endParaRPr lang="en-GB"/>
          </a:p>
        </p:txBody>
      </p:sp>
    </p:spTree>
    <p:extLst>
      <p:ext uri="{BB962C8B-B14F-4D97-AF65-F5344CB8AC3E}">
        <p14:creationId xmlns:p14="http://schemas.microsoft.com/office/powerpoint/2010/main" val="406606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10</a:t>
            </a:fld>
            <a:endParaRPr lang="en-GB"/>
          </a:p>
        </p:txBody>
      </p:sp>
    </p:spTree>
    <p:extLst>
      <p:ext uri="{BB962C8B-B14F-4D97-AF65-F5344CB8AC3E}">
        <p14:creationId xmlns:p14="http://schemas.microsoft.com/office/powerpoint/2010/main" val="90984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11</a:t>
            </a:fld>
            <a:endParaRPr lang="en-GB"/>
          </a:p>
        </p:txBody>
      </p:sp>
    </p:spTree>
    <p:extLst>
      <p:ext uri="{BB962C8B-B14F-4D97-AF65-F5344CB8AC3E}">
        <p14:creationId xmlns:p14="http://schemas.microsoft.com/office/powerpoint/2010/main" val="39992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en båtklubb är en verksamhetsutövare som omfattas av definitionen är klargjort genom domar.</a:t>
            </a:r>
          </a:p>
        </p:txBody>
      </p:sp>
      <p:sp>
        <p:nvSpPr>
          <p:cNvPr id="4" name="Platshållare för bildnummer 3"/>
          <p:cNvSpPr>
            <a:spLocks noGrp="1"/>
          </p:cNvSpPr>
          <p:nvPr>
            <p:ph type="sldNum" sz="quarter" idx="5"/>
          </p:nvPr>
        </p:nvSpPr>
        <p:spPr/>
        <p:txBody>
          <a:bodyPr/>
          <a:lstStyle/>
          <a:p>
            <a:fld id="{7C088DA3-5DB5-423B-869F-710A2F573C74}" type="slidenum">
              <a:rPr lang="en-GB" smtClean="0"/>
              <a:t>2</a:t>
            </a:fld>
            <a:endParaRPr lang="en-GB"/>
          </a:p>
        </p:txBody>
      </p:sp>
    </p:spTree>
    <p:extLst>
      <p:ext uri="{BB962C8B-B14F-4D97-AF65-F5344CB8AC3E}">
        <p14:creationId xmlns:p14="http://schemas.microsoft.com/office/powerpoint/2010/main" val="94085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Tillsynsmyndigheten har en rådgivande roll men allt som kräver någon typ av utredning bör man låta en konsult titta på. Här finns utrymme för konflikt!</a:t>
            </a:r>
          </a:p>
        </p:txBody>
      </p:sp>
      <p:sp>
        <p:nvSpPr>
          <p:cNvPr id="4" name="Platshållare för bildnummer 3"/>
          <p:cNvSpPr>
            <a:spLocks noGrp="1"/>
          </p:cNvSpPr>
          <p:nvPr>
            <p:ph type="sldNum" sz="quarter" idx="5"/>
          </p:nvPr>
        </p:nvSpPr>
        <p:spPr/>
        <p:txBody>
          <a:bodyPr/>
          <a:lstStyle/>
          <a:p>
            <a:fld id="{7C088DA3-5DB5-423B-869F-710A2F573C74}" type="slidenum">
              <a:rPr lang="en-GB" smtClean="0"/>
              <a:t>3</a:t>
            </a:fld>
            <a:endParaRPr lang="en-GB"/>
          </a:p>
        </p:txBody>
      </p:sp>
    </p:spTree>
    <p:extLst>
      <p:ext uri="{BB962C8B-B14F-4D97-AF65-F5344CB8AC3E}">
        <p14:creationId xmlns:p14="http://schemas.microsoft.com/office/powerpoint/2010/main" val="273485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Enligt Sjöfartsverkets föreskrifter om mottagning av avfall från fritidsbåtar SJÖFS2001:13 ska en fritidsbåtshamn ta emot följande avfallsslag från fritidsbåtar </a:t>
            </a:r>
            <a:r>
              <a:rPr lang="sv-SE" sz="1200" b="1" u="sng" kern="1200" dirty="0">
                <a:solidFill>
                  <a:schemeClr val="tx1"/>
                </a:solidFill>
                <a:effectLst/>
                <a:latin typeface="+mn-lt"/>
                <a:ea typeface="+mn-ea"/>
                <a:cs typeface="+mn-cs"/>
              </a:rPr>
              <a:t>på plats:</a:t>
            </a:r>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hushållsavfall</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toalettavfall</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annat farligt avfall (inkl. batterier, glykol och dylikt)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Vidare ska en avfallshanteringsplan upprättas.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Enligt havs- och vattenmyndighetens riktlinjer (</a:t>
            </a:r>
            <a:r>
              <a:rPr lang="sv-SE" sz="1200" kern="1200" dirty="0" err="1">
                <a:solidFill>
                  <a:schemeClr val="tx1"/>
                </a:solidFill>
                <a:effectLst/>
                <a:latin typeface="+mn-lt"/>
                <a:ea typeface="+mn-ea"/>
                <a:cs typeface="+mn-cs"/>
              </a:rPr>
              <a:t>HaV</a:t>
            </a:r>
            <a:r>
              <a:rPr lang="sv-SE" sz="1200" kern="1200" dirty="0">
                <a:solidFill>
                  <a:schemeClr val="tx1"/>
                </a:solidFill>
                <a:effectLst/>
                <a:latin typeface="+mn-lt"/>
                <a:ea typeface="+mn-ea"/>
                <a:cs typeface="+mn-cs"/>
              </a:rPr>
              <a:t> 2012:10) ska spillvatten som uppstår vid tvätt av båtar som har varit och är målade med biocidfärger renas med en höggradig rening (spolplatta med steg-2 rening) innan det släpps åter till miljön. Tvätt på öppen mark av båtar målade med biocidfärger får ej förekomma.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Transportstyrelsens föreskrifter (TSFS 2015:10) om ändring i TSFS 2010:96 om åtgärder mot förorening från fartyg.</a:t>
            </a:r>
            <a:r>
              <a:rPr lang="sv-SE" sz="1200" b="0" i="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11 a kap. Toalettavfall från fartyg som används för fritidsändamål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Omfattning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 § Enligt vad som sägs i 1 kap. 1 § ska detta kapitel tillämpas på fartyg som används för fritidsändamål och som har en bruttodräktighet under 400.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 § Utsläpp av toalettavfall får inte ske inom Sveriges sjöterritorium.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4</a:t>
            </a:fld>
            <a:endParaRPr lang="en-GB"/>
          </a:p>
        </p:txBody>
      </p:sp>
    </p:spTree>
    <p:extLst>
      <p:ext uri="{BB962C8B-B14F-4D97-AF65-F5344CB8AC3E}">
        <p14:creationId xmlns:p14="http://schemas.microsoft.com/office/powerpoint/2010/main" val="421562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Man brukar börja inne i klubbhuset och titta på alla rutiner, dokumentation, avfallshanteringsplan, miljöpolicy, vad man nu har. Därefter går man ut och tittar på alla delar. Ibland avgränsar man tillsynen till att bara handla om ett eller ett par fokusområden.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Hur kommuniceras miljöarbetet och ansvaret ut till de enskilda medlemmarna? Det är inte miljöansvariges ansvar att uppfylla kraven, det åligger alla.</a:t>
            </a:r>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5</a:t>
            </a:fld>
            <a:endParaRPr lang="en-GB"/>
          </a:p>
        </p:txBody>
      </p:sp>
    </p:spTree>
    <p:extLst>
      <p:ext uri="{BB962C8B-B14F-4D97-AF65-F5344CB8AC3E}">
        <p14:creationId xmlns:p14="http://schemas.microsoft.com/office/powerpoint/2010/main" val="416835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 måste inte vara perfekt, vad vi vill uppnå är en medvetenhet och ett arbete framåt.</a:t>
            </a:r>
          </a:p>
        </p:txBody>
      </p:sp>
      <p:sp>
        <p:nvSpPr>
          <p:cNvPr id="4" name="Platshållare för bildnummer 3"/>
          <p:cNvSpPr>
            <a:spLocks noGrp="1"/>
          </p:cNvSpPr>
          <p:nvPr>
            <p:ph type="sldNum" sz="quarter" idx="5"/>
          </p:nvPr>
        </p:nvSpPr>
        <p:spPr/>
        <p:txBody>
          <a:bodyPr/>
          <a:lstStyle/>
          <a:p>
            <a:fld id="{7C088DA3-5DB5-423B-869F-710A2F573C74}" type="slidenum">
              <a:rPr lang="en-GB" smtClean="0"/>
              <a:t>6</a:t>
            </a:fld>
            <a:endParaRPr lang="en-GB"/>
          </a:p>
        </p:txBody>
      </p:sp>
    </p:spTree>
    <p:extLst>
      <p:ext uri="{BB962C8B-B14F-4D97-AF65-F5344CB8AC3E}">
        <p14:creationId xmlns:p14="http://schemas.microsoft.com/office/powerpoint/2010/main" val="379756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en perfekt värld förstår vi varandra och kommer fram till gemensamma lösningar – en empatisk byråkrat och en otroligt miljöintresserad klubb i skön förening!</a:t>
            </a:r>
          </a:p>
          <a:p>
            <a:endParaRPr lang="sv-SE" dirty="0"/>
          </a:p>
          <a:p>
            <a:r>
              <a:rPr lang="sv-SE" dirty="0"/>
              <a:t>Vi får alla lyssna ödmjukt och vara tydliga och kompromissa lite ibland.</a:t>
            </a:r>
          </a:p>
          <a:p>
            <a:endParaRPr lang="sv-SE" dirty="0"/>
          </a:p>
          <a:p>
            <a:r>
              <a:rPr lang="sv-SE" dirty="0"/>
              <a:t>Att inte ta sitt ansvar som verksamhetsutövare strider mot lagen, och att inte ta till myndighetsutövande vid behov är tjänstefel om man arbetar på en tillsynsmyndighet. Så ibland måste man.</a:t>
            </a:r>
          </a:p>
        </p:txBody>
      </p:sp>
      <p:sp>
        <p:nvSpPr>
          <p:cNvPr id="4" name="Platshållare för bildnummer 3"/>
          <p:cNvSpPr>
            <a:spLocks noGrp="1"/>
          </p:cNvSpPr>
          <p:nvPr>
            <p:ph type="sldNum" sz="quarter" idx="5"/>
          </p:nvPr>
        </p:nvSpPr>
        <p:spPr/>
        <p:txBody>
          <a:bodyPr/>
          <a:lstStyle/>
          <a:p>
            <a:fld id="{7C088DA3-5DB5-423B-869F-710A2F573C74}" type="slidenum">
              <a:rPr lang="en-GB" smtClean="0"/>
              <a:t>7</a:t>
            </a:fld>
            <a:endParaRPr lang="en-GB"/>
          </a:p>
        </p:txBody>
      </p:sp>
    </p:spTree>
    <p:extLst>
      <p:ext uri="{BB962C8B-B14F-4D97-AF65-F5344CB8AC3E}">
        <p14:creationId xmlns:p14="http://schemas.microsoft.com/office/powerpoint/2010/main" val="248510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Strukturen i tillsynsarbetet är lika, men resultaten skiftar.</a:t>
            </a:r>
          </a:p>
          <a:p>
            <a:endParaRPr lang="sv-SE" dirty="0"/>
          </a:p>
          <a:p>
            <a:r>
              <a:rPr lang="sv-SE" dirty="0"/>
              <a:t>Traditioner och partimajoritet styr väldigt mycket. Liksom kommunens ekonomi och prioriteringar.</a:t>
            </a:r>
          </a:p>
          <a:p>
            <a:endParaRPr lang="sv-SE" dirty="0"/>
          </a:p>
          <a:p>
            <a:r>
              <a:rPr lang="sv-SE" dirty="0"/>
              <a:t>Alla kommuners tillsyn strävar dock efter samma resultat; rent vatten, ren mark, friska människor och djur, nu och i framtiden.</a:t>
            </a:r>
          </a:p>
          <a:p>
            <a:endParaRPr lang="sv-SE" dirty="0"/>
          </a:p>
          <a:p>
            <a:r>
              <a:rPr lang="sv-SE" dirty="0"/>
              <a:t>Tumlaren finns i endast 500 exemplar i Östersjön och klassas som akut hotad.</a:t>
            </a:r>
          </a:p>
        </p:txBody>
      </p:sp>
      <p:sp>
        <p:nvSpPr>
          <p:cNvPr id="4" name="Platshållare för bildnummer 3"/>
          <p:cNvSpPr>
            <a:spLocks noGrp="1"/>
          </p:cNvSpPr>
          <p:nvPr>
            <p:ph type="sldNum" sz="quarter" idx="5"/>
          </p:nvPr>
        </p:nvSpPr>
        <p:spPr/>
        <p:txBody>
          <a:bodyPr/>
          <a:lstStyle/>
          <a:p>
            <a:fld id="{7C088DA3-5DB5-423B-869F-710A2F573C74}" type="slidenum">
              <a:rPr lang="en-GB" smtClean="0"/>
              <a:t>8</a:t>
            </a:fld>
            <a:endParaRPr lang="en-GB"/>
          </a:p>
        </p:txBody>
      </p:sp>
    </p:spTree>
    <p:extLst>
      <p:ext uri="{BB962C8B-B14F-4D97-AF65-F5344CB8AC3E}">
        <p14:creationId xmlns:p14="http://schemas.microsoft.com/office/powerpoint/2010/main" val="134238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vet inte hur många gånger jag fått den frågan. Det skulle lyfta bort VALET och ANSVARET hos den enskilde båtägaren och klubbarna och vara lättare att </a:t>
            </a:r>
            <a:r>
              <a:rPr lang="sv-SE" dirty="0" err="1"/>
              <a:t>tillsyna</a:t>
            </a:r>
            <a:r>
              <a:rPr lang="sv-SE" dirty="0"/>
              <a:t>. </a:t>
            </a:r>
          </a:p>
          <a:p>
            <a:r>
              <a:rPr lang="sv-SE" dirty="0"/>
              <a:t>I ett mål i MMÖD 2002 konstaterade man dock att produktvalsprincipen inte bör tillämpas på privatpersoner. Ett varv är en annan femma. </a:t>
            </a:r>
          </a:p>
          <a:p>
            <a:endParaRPr lang="sv-SE" dirty="0"/>
          </a:p>
          <a:p>
            <a:r>
              <a:rPr lang="sv-SE" dirty="0"/>
              <a:t>Att förbjuda i hela kommunen går inte, det finns inget lagutrymme för sådan kommunal självbestämmanderätt annat än i ordningsfrågor och färgen är tillåten.</a:t>
            </a:r>
          </a:p>
          <a:p>
            <a:endParaRPr lang="sv-SE" dirty="0"/>
          </a:p>
          <a:p>
            <a:r>
              <a:rPr lang="sv-SE" dirty="0"/>
              <a:t>Klubben kan däremot införa det i sin miljöpolicy, och införa i stadgarna att medlem som inte följer policyn riskerar uteslutning. Om styrelsen vågar peka med hela handen!</a:t>
            </a:r>
          </a:p>
        </p:txBody>
      </p:sp>
      <p:sp>
        <p:nvSpPr>
          <p:cNvPr id="4" name="Platshållare för bildnummer 3"/>
          <p:cNvSpPr>
            <a:spLocks noGrp="1"/>
          </p:cNvSpPr>
          <p:nvPr>
            <p:ph type="sldNum" sz="quarter" idx="5"/>
          </p:nvPr>
        </p:nvSpPr>
        <p:spPr/>
        <p:txBody>
          <a:bodyPr/>
          <a:lstStyle/>
          <a:p>
            <a:fld id="{7C088DA3-5DB5-423B-869F-710A2F573C74}" type="slidenum">
              <a:rPr lang="en-GB" smtClean="0"/>
              <a:t>9</a:t>
            </a:fld>
            <a:endParaRPr lang="en-GB"/>
          </a:p>
        </p:txBody>
      </p:sp>
    </p:spTree>
    <p:extLst>
      <p:ext uri="{BB962C8B-B14F-4D97-AF65-F5344CB8AC3E}">
        <p14:creationId xmlns:p14="http://schemas.microsoft.com/office/powerpoint/2010/main" val="572459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p:nvPr>
        </p:nvSpPr>
        <p:spPr>
          <a:xfrm>
            <a:off x="639792" y="3817333"/>
            <a:ext cx="10212693" cy="919767"/>
          </a:xfrm>
        </p:spPr>
        <p:txBody>
          <a:bodyPr>
            <a:noAutofit/>
          </a:bodyPr>
          <a:lstStyle>
            <a:lvl1pPr marL="0" indent="0">
              <a:buNone/>
              <a:defRPr lang="sv-SE" sz="2800" b="0"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3" name="Platshållare för text 10">
            <a:extLst>
              <a:ext uri="{FF2B5EF4-FFF2-40B4-BE49-F238E27FC236}">
                <a16:creationId xmlns:a16="http://schemas.microsoft.com/office/drawing/2014/main" id="{F8826437-AE9A-4317-B696-807004AC242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a:t>20xx-xx-xx</a:t>
            </a:r>
            <a:endParaRPr lang="sv-SE" dirty="0"/>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Tree>
    <p:extLst>
      <p:ext uri="{BB962C8B-B14F-4D97-AF65-F5344CB8AC3E}">
        <p14:creationId xmlns:p14="http://schemas.microsoft.com/office/powerpoint/2010/main" val="330202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8DD2CC6-E79F-4223-A01A-FEE33DF31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5" name="Platshållare för text 10">
            <a:extLst>
              <a:ext uri="{FF2B5EF4-FFF2-40B4-BE49-F238E27FC236}">
                <a16:creationId xmlns:a16="http://schemas.microsoft.com/office/drawing/2014/main" id="{086CE881-5E47-42CC-8381-53E1A0DC9FA6}"/>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9" name="Platshållare för text 9">
            <a:extLst>
              <a:ext uri="{FF2B5EF4-FFF2-40B4-BE49-F238E27FC236}">
                <a16:creationId xmlns:a16="http://schemas.microsoft.com/office/drawing/2014/main" id="{9B18BC9E-33B4-4996-A41D-E303B37E2DE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7560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spTree>
      <p:nvGrpSpPr>
        <p:cNvPr id="1" name=""/>
        <p:cNvGrpSpPr/>
        <p:nvPr/>
      </p:nvGrpSpPr>
      <p:grpSpPr>
        <a:xfrm>
          <a:off x="0" y="0"/>
          <a:ext cx="0" cy="0"/>
          <a:chOff x="0" y="0"/>
          <a:chExt cx="0" cy="0"/>
        </a:xfrm>
      </p:grpSpPr>
      <p:pic>
        <p:nvPicPr>
          <p:cNvPr id="9" name="29018B2D-11A5-492E-84E0-7C67D3A37BA9" descr="9C21B0ED-DAB9-4172-B8E6-EB775F9B5DE1@chimney">
            <a:extLst>
              <a:ext uri="{FF2B5EF4-FFF2-40B4-BE49-F238E27FC236}">
                <a16:creationId xmlns:a16="http://schemas.microsoft.com/office/drawing/2014/main" id="{A6FFD144-2D09-4A46-A82D-871EFBEE9B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46" y="0"/>
            <a:ext cx="12209246" cy="688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1" name="Platshållare för text 10">
            <a:extLst>
              <a:ext uri="{FF2B5EF4-FFF2-40B4-BE49-F238E27FC236}">
                <a16:creationId xmlns:a16="http://schemas.microsoft.com/office/drawing/2014/main" id="{69855DE3-7E22-4ABF-A5FA-955883CFCB3C}"/>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3" name="Platshållare för text 9">
            <a:extLst>
              <a:ext uri="{FF2B5EF4-FFF2-40B4-BE49-F238E27FC236}">
                <a16:creationId xmlns:a16="http://schemas.microsoft.com/office/drawing/2014/main" id="{E2234836-560C-4E90-B2DD-BA97CC41DA6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2186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8B1830C-9F61-4CBC-8552-0ED32F0B09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0" name="Platshållare för text 10">
            <a:extLst>
              <a:ext uri="{FF2B5EF4-FFF2-40B4-BE49-F238E27FC236}">
                <a16:creationId xmlns:a16="http://schemas.microsoft.com/office/drawing/2014/main" id="{DFEF7BFE-63E7-4169-B7D5-F77EE2BD0395}"/>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02198346-753B-4BCB-85CE-9B5714F2374F}"/>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6930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spTree>
      <p:nvGrpSpPr>
        <p:cNvPr id="1" name=""/>
        <p:cNvGrpSpPr/>
        <p:nvPr/>
      </p:nvGrpSpPr>
      <p:grpSpPr>
        <a:xfrm>
          <a:off x="0" y="0"/>
          <a:ext cx="0" cy="0"/>
          <a:chOff x="0" y="0"/>
          <a:chExt cx="0" cy="0"/>
        </a:xfrm>
      </p:grpSpPr>
      <p:pic>
        <p:nvPicPr>
          <p:cNvPr id="11" name="A07EDF14-5A12-41FE-B7BA-5D61B34D2AE4" descr="6FF47256-95D4-4042-A516-8C0DC43CD4CD@chimney">
            <a:extLst>
              <a:ext uri="{FF2B5EF4-FFF2-40B4-BE49-F238E27FC236}">
                <a16:creationId xmlns:a16="http://schemas.microsoft.com/office/drawing/2014/main" id="{36A1D54F-1C19-4517-B99A-C5775151ED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0" y="-57531"/>
            <a:ext cx="12325350" cy="694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8" name="Platshållare för text 10">
            <a:extLst>
              <a:ext uri="{FF2B5EF4-FFF2-40B4-BE49-F238E27FC236}">
                <a16:creationId xmlns:a16="http://schemas.microsoft.com/office/drawing/2014/main" id="{8BF8537A-4E77-4766-A1DC-8BB66CFD6A5B}"/>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9811892E-62C6-418B-BFE5-8E47F014E3E3}"/>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79534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1" name="Platshållare för text 10">
            <a:extLst>
              <a:ext uri="{FF2B5EF4-FFF2-40B4-BE49-F238E27FC236}">
                <a16:creationId xmlns:a16="http://schemas.microsoft.com/office/drawing/2014/main" id="{A065E4CF-9FA7-4B21-A6DB-B73B00192A60}"/>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2" name="Platshållare för text 10">
            <a:extLst>
              <a:ext uri="{FF2B5EF4-FFF2-40B4-BE49-F238E27FC236}">
                <a16:creationId xmlns:a16="http://schemas.microsoft.com/office/drawing/2014/main" id="{433BD1FA-ABD8-4829-8258-695C1D5DABEA}"/>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2" name="Platshållare för text 3">
            <a:extLst>
              <a:ext uri="{FF2B5EF4-FFF2-40B4-BE49-F238E27FC236}">
                <a16:creationId xmlns:a16="http://schemas.microsoft.com/office/drawing/2014/main" id="{16C61011-8EF7-4F20-B60B-3DE7DF16D60F}"/>
              </a:ext>
            </a:extLst>
          </p:cNvPr>
          <p:cNvSpPr>
            <a:spLocks noGrp="1"/>
          </p:cNvSpPr>
          <p:nvPr>
            <p:ph type="body" sz="quarter" idx="20" hasCustomPrompt="1"/>
          </p:nvPr>
        </p:nvSpPr>
        <p:spPr>
          <a:xfrm>
            <a:off x="9796464" y="5946776"/>
            <a:ext cx="2026674" cy="658813"/>
          </a:xfrm>
        </p:spPr>
        <p:txBody>
          <a:bodyPr/>
          <a:lstStyle>
            <a:lvl1pPr marL="0" indent="0">
              <a:buNone/>
              <a:defRPr/>
            </a:lvl1pPr>
          </a:lstStyle>
          <a:p>
            <a:pPr lvl="0"/>
            <a:r>
              <a:rPr lang="sv-SE" dirty="0"/>
              <a:t> </a:t>
            </a:r>
          </a:p>
        </p:txBody>
      </p:sp>
      <p:sp>
        <p:nvSpPr>
          <p:cNvPr id="20" name="Platshållare för text 10">
            <a:extLst>
              <a:ext uri="{FF2B5EF4-FFF2-40B4-BE49-F238E27FC236}">
                <a16:creationId xmlns:a16="http://schemas.microsoft.com/office/drawing/2014/main" id="{FCA95EA6-EBA2-4B89-9F1A-5D25CFA56D2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kort text/citat">
    <p:bg>
      <p:bgPr>
        <a:solidFill>
          <a:srgbClr val="00ADBA"/>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0" name="Rubrik 1">
            <a:extLst>
              <a:ext uri="{FF2B5EF4-FFF2-40B4-BE49-F238E27FC236}">
                <a16:creationId xmlns:a16="http://schemas.microsoft.com/office/drawing/2014/main" id="{C3A069D7-A832-4F5A-9DE9-18BD6C778C87}"/>
              </a:ext>
            </a:extLst>
          </p:cNvPr>
          <p:cNvSpPr>
            <a:spLocks noGrp="1"/>
          </p:cNvSpPr>
          <p:nvPr>
            <p:ph type="title" hasCustomPrompt="1"/>
          </p:nvPr>
        </p:nvSpPr>
        <p:spPr>
          <a:xfrm>
            <a:off x="639792" y="500400"/>
            <a:ext cx="5025187" cy="1777712"/>
          </a:xfrm>
        </p:spPr>
        <p:txBody>
          <a:bodyPr>
            <a:normAutofit/>
          </a:bodyPr>
          <a:lstStyle>
            <a:lvl1pPr>
              <a:defRPr lang="en-GB" sz="2800" b="1" kern="1200" cap="none" baseline="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sv-SE" dirty="0"/>
              <a:t>Klicka här för att lägga till större text eller citat</a:t>
            </a:r>
          </a:p>
        </p:txBody>
      </p:sp>
      <p:sp>
        <p:nvSpPr>
          <p:cNvPr id="12" name="Platshållare för text 10">
            <a:extLst>
              <a:ext uri="{FF2B5EF4-FFF2-40B4-BE49-F238E27FC236}">
                <a16:creationId xmlns:a16="http://schemas.microsoft.com/office/drawing/2014/main" id="{7CCA1380-98DD-4682-924F-9763C5A89ADD}"/>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64744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tt diagram m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1" name="Platshållare för diagram 10">
            <a:extLst>
              <a:ext uri="{FF2B5EF4-FFF2-40B4-BE49-F238E27FC236}">
                <a16:creationId xmlns:a16="http://schemas.microsoft.com/office/drawing/2014/main" id="{0C18B7AA-70C0-4E97-AF69-0847B1E91849}"/>
              </a:ext>
            </a:extLst>
          </p:cNvPr>
          <p:cNvSpPr>
            <a:spLocks noGrp="1"/>
          </p:cNvSpPr>
          <p:nvPr>
            <p:ph type="chart" sz="quarter" idx="13" hasCustomPrompt="1"/>
          </p:nvPr>
        </p:nvSpPr>
        <p:spPr>
          <a:xfrm>
            <a:off x="639763" y="1808163"/>
            <a:ext cx="7764461" cy="4160838"/>
          </a:xfrm>
        </p:spPr>
        <p:txBody>
          <a:bodyPr/>
          <a:lstStyle>
            <a:lvl1pPr marL="0" indent="0">
              <a:buFontTx/>
              <a:buNone/>
              <a:defRPr sz="1600"/>
            </a:lvl1pPr>
          </a:lstStyle>
          <a:p>
            <a:pPr lvl="0"/>
            <a:r>
              <a:rPr lang="sv-SE" dirty="0"/>
              <a:t>Diagram</a:t>
            </a:r>
          </a:p>
        </p:txBody>
      </p:sp>
    </p:spTree>
    <p:extLst>
      <p:ext uri="{BB962C8B-B14F-4D97-AF65-F5344CB8AC3E}">
        <p14:creationId xmlns:p14="http://schemas.microsoft.com/office/powerpoint/2010/main" val="170142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14" name="Platshållare för text 10">
            <a:extLst>
              <a:ext uri="{FF2B5EF4-FFF2-40B4-BE49-F238E27FC236}">
                <a16:creationId xmlns:a16="http://schemas.microsoft.com/office/drawing/2014/main" id="{79CABC5E-6DCC-42D4-B6BB-3C7398A9A461}"/>
              </a:ext>
            </a:extLst>
          </p:cNvPr>
          <p:cNvSpPr>
            <a:spLocks noGrp="1"/>
          </p:cNvSpPr>
          <p:nvPr>
            <p:ph type="body" sz="quarter" idx="19"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iagram m rubrik">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ED9EF822-6A7B-4AB4-BF58-7A5EB718A1E6}"/>
              </a:ext>
            </a:extLst>
          </p:cNvPr>
          <p:cNvSpPr>
            <a:spLocks noGrp="1"/>
          </p:cNvSpPr>
          <p:nvPr>
            <p:ph type="title"/>
          </p:nvPr>
        </p:nvSpPr>
        <p:spPr>
          <a:xfrm>
            <a:off x="656003" y="706644"/>
            <a:ext cx="4295954" cy="694260"/>
          </a:xfrm>
        </p:spPr>
        <p:txBody>
          <a:bodyPr anchor="b">
            <a:normAutofit/>
          </a:bodyPr>
          <a:lstStyle>
            <a:lvl1pPr>
              <a:defRPr lang="en-GB" sz="2400" b="1" kern="1200" cap="all" baseline="0" dirty="0">
                <a:solidFill>
                  <a:schemeClr val="tx1"/>
                </a:solidFill>
                <a:latin typeface="+mj-lt"/>
                <a:ea typeface="+mn-ea"/>
                <a:cs typeface="+mn-cs"/>
              </a:defRPr>
            </a:lvl1pPr>
          </a:lstStyle>
          <a:p>
            <a:r>
              <a:rPr lang="sv-SE"/>
              <a:t>Klicka här för att ändra mall för rubrikformat</a:t>
            </a:r>
            <a:endParaRPr lang="sv-SE" dirty="0"/>
          </a:p>
        </p:txBody>
      </p:sp>
      <p:sp>
        <p:nvSpPr>
          <p:cNvPr id="5" name="Platshållare för text 4">
            <a:extLst>
              <a:ext uri="{FF2B5EF4-FFF2-40B4-BE49-F238E27FC236}">
                <a16:creationId xmlns:a16="http://schemas.microsoft.com/office/drawing/2014/main" id="{7FE0F6F0-AAB2-41C2-BCC7-8C271E8B9837}"/>
              </a:ext>
            </a:extLst>
          </p:cNvPr>
          <p:cNvSpPr>
            <a:spLocks noGrp="1"/>
          </p:cNvSpPr>
          <p:nvPr>
            <p:ph type="body" sz="quarter" idx="3" hasCustomPrompt="1"/>
          </p:nvPr>
        </p:nvSpPr>
        <p:spPr>
          <a:xfrm>
            <a:off x="5988414" y="706644"/>
            <a:ext cx="4295954" cy="694260"/>
          </a:xfrm>
        </p:spPr>
        <p:txBody>
          <a:bodyPr anchor="b">
            <a:normAutofit/>
          </a:bodyPr>
          <a:lstStyle>
            <a:lvl1pPr marL="0" indent="0">
              <a:buNone/>
              <a:defRPr sz="24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7" name="Platshållare för datum 6">
            <a:extLst>
              <a:ext uri="{FF2B5EF4-FFF2-40B4-BE49-F238E27FC236}">
                <a16:creationId xmlns:a16="http://schemas.microsoft.com/office/drawing/2014/main" id="{316381CF-2E64-4AD5-AEBB-70396CAD592B}"/>
              </a:ext>
            </a:extLst>
          </p:cNvPr>
          <p:cNvSpPr>
            <a:spLocks noGrp="1"/>
          </p:cNvSpPr>
          <p:nvPr>
            <p:ph type="dt" sz="half" idx="10"/>
          </p:nvPr>
        </p:nvSpPr>
        <p:spPr/>
        <p:txBody>
          <a:bodyPr/>
          <a:lstStyle/>
          <a:p>
            <a:r>
              <a:rPr lang="sv-SE"/>
              <a:t>20xx-xx-xx</a:t>
            </a:r>
            <a:endParaRPr lang="sv-SE" dirty="0"/>
          </a:p>
        </p:txBody>
      </p:sp>
      <p:sp>
        <p:nvSpPr>
          <p:cNvPr id="8" name="Platshållare för sidfot 7">
            <a:extLst>
              <a:ext uri="{FF2B5EF4-FFF2-40B4-BE49-F238E27FC236}">
                <a16:creationId xmlns:a16="http://schemas.microsoft.com/office/drawing/2014/main" id="{EE84E61B-4EE4-4BE4-9DD2-5ED8D14FF7AE}"/>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9" name="Platshållare för bildnummer 8">
            <a:extLst>
              <a:ext uri="{FF2B5EF4-FFF2-40B4-BE49-F238E27FC236}">
                <a16:creationId xmlns:a16="http://schemas.microsoft.com/office/drawing/2014/main" id="{D50FC205-9444-4A85-9F1F-C0EA6B540C2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3" name="Platshållare för diagram 2">
            <a:extLst>
              <a:ext uri="{FF2B5EF4-FFF2-40B4-BE49-F238E27FC236}">
                <a16:creationId xmlns:a16="http://schemas.microsoft.com/office/drawing/2014/main" id="{474C87EF-BADA-4697-890E-5F1C31233CF2}"/>
              </a:ext>
            </a:extLst>
          </p:cNvPr>
          <p:cNvSpPr>
            <a:spLocks noGrp="1"/>
          </p:cNvSpPr>
          <p:nvPr>
            <p:ph type="chart" sz="quarter" idx="13" hasCustomPrompt="1"/>
          </p:nvPr>
        </p:nvSpPr>
        <p:spPr>
          <a:xfrm>
            <a:off x="656003" y="1668315"/>
            <a:ext cx="5052054" cy="3684588"/>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a:t>Diagram</a:t>
            </a:r>
          </a:p>
        </p:txBody>
      </p:sp>
      <p:sp>
        <p:nvSpPr>
          <p:cNvPr id="12" name="Platshållare för diagram 11">
            <a:extLst>
              <a:ext uri="{FF2B5EF4-FFF2-40B4-BE49-F238E27FC236}">
                <a16:creationId xmlns:a16="http://schemas.microsoft.com/office/drawing/2014/main" id="{9F13C966-A51D-478E-B930-E7268FB0E0DA}"/>
              </a:ext>
            </a:extLst>
          </p:cNvPr>
          <p:cNvSpPr>
            <a:spLocks noGrp="1"/>
          </p:cNvSpPr>
          <p:nvPr>
            <p:ph type="chart" sz="quarter" idx="14" hasCustomPrompt="1"/>
          </p:nvPr>
        </p:nvSpPr>
        <p:spPr>
          <a:xfrm>
            <a:off x="5988414" y="1668316"/>
            <a:ext cx="5076934" cy="3684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Diagram</a:t>
            </a:r>
          </a:p>
        </p:txBody>
      </p:sp>
    </p:spTree>
    <p:extLst>
      <p:ext uri="{BB962C8B-B14F-4D97-AF65-F5344CB8AC3E}">
        <p14:creationId xmlns:p14="http://schemas.microsoft.com/office/powerpoint/2010/main" val="42291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tx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3997214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17" name="Platshållare för text 10">
            <a:extLst>
              <a:ext uri="{FF2B5EF4-FFF2-40B4-BE49-F238E27FC236}">
                <a16:creationId xmlns:a16="http://schemas.microsoft.com/office/drawing/2014/main" id="{C4CE2CA9-E51D-484D-9B4A-B9CD481601ED}"/>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05214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a:t>20xx-xx-xx</a:t>
            </a:r>
            <a:endParaRPr lang="sv-SE" dirty="0"/>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1795" y="2615756"/>
            <a:ext cx="5148410" cy="1626488"/>
          </a:xfrm>
          <a:prstGeom prst="rect">
            <a:avLst/>
          </a:prstGeom>
        </p:spPr>
      </p:pic>
      <p:sp>
        <p:nvSpPr>
          <p:cNvPr id="8" name="Rectangle 2">
            <a:extLst>
              <a:ext uri="{FF2B5EF4-FFF2-40B4-BE49-F238E27FC236}">
                <a16:creationId xmlns:a16="http://schemas.microsoft.com/office/drawing/2014/main" id="{FC1EC763-9D1F-4AB2-8F08-F8DC1B96B3F2}"/>
              </a:ext>
            </a:extLst>
          </p:cNvPr>
          <p:cNvSpPr/>
          <p:nvPr userDrawn="1"/>
        </p:nvSpPr>
        <p:spPr>
          <a:xfrm>
            <a:off x="-92466" y="-226622"/>
            <a:ext cx="12192000" cy="201402"/>
          </a:xfrm>
          <a:prstGeom prst="rect">
            <a:avLst/>
          </a:prstGeom>
        </p:spPr>
        <p:txBody>
          <a:bodyPr wrap="square">
            <a:spAutoFit/>
          </a:bodyPr>
          <a:lstStyle/>
          <a:p>
            <a:pPr>
              <a:lnSpc>
                <a:spcPts val="800"/>
              </a:lnSpc>
            </a:pPr>
            <a:r>
              <a:rPr lang="sv-SE" sz="1050" dirty="0">
                <a:latin typeface="+mn-lt"/>
              </a:rPr>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14" name="Platshållare för text 10">
            <a:extLst>
              <a:ext uri="{FF2B5EF4-FFF2-40B4-BE49-F238E27FC236}">
                <a16:creationId xmlns:a16="http://schemas.microsoft.com/office/drawing/2014/main" id="{79CABC5E-6DCC-42D4-B6BB-3C7398A9A461}"/>
              </a:ext>
            </a:extLst>
          </p:cNvPr>
          <p:cNvSpPr>
            <a:spLocks noGrp="1"/>
          </p:cNvSpPr>
          <p:nvPr>
            <p:ph type="body" sz="quarter" idx="19"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Platshållare för text 10">
            <a:extLst>
              <a:ext uri="{FF2B5EF4-FFF2-40B4-BE49-F238E27FC236}">
                <a16:creationId xmlns:a16="http://schemas.microsoft.com/office/drawing/2014/main" id="{664829BD-244B-4098-B11D-59EC94F36A8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6494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2050" y="882652"/>
            <a:ext cx="4809950" cy="5979160"/>
          </a:xfrm>
          <a:prstGeom prst="rect">
            <a:avLst/>
          </a:prstGeom>
        </p:spPr>
      </p:pic>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4" name="Platshållare för text 10">
            <a:extLst>
              <a:ext uri="{FF2B5EF4-FFF2-40B4-BE49-F238E27FC236}">
                <a16:creationId xmlns:a16="http://schemas.microsoft.com/office/drawing/2014/main" id="{C347EDAC-96C1-4197-BCC9-2DC4DED34E99}"/>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88860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5" name="Platshållare för text 10">
            <a:extLst>
              <a:ext uri="{FF2B5EF4-FFF2-40B4-BE49-F238E27FC236}">
                <a16:creationId xmlns:a16="http://schemas.microsoft.com/office/drawing/2014/main" id="{51623D96-0BE0-4BC8-B64F-4CA833173FFE}"/>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1" name="Platshållare för text 9">
            <a:extLst>
              <a:ext uri="{FF2B5EF4-FFF2-40B4-BE49-F238E27FC236}">
                <a16:creationId xmlns:a16="http://schemas.microsoft.com/office/drawing/2014/main" id="{8ECBB630-7E87-4289-BDA6-AA0F8039FDE0}"/>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0462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3" name="Platshållare för text 10">
            <a:extLst>
              <a:ext uri="{FF2B5EF4-FFF2-40B4-BE49-F238E27FC236}">
                <a16:creationId xmlns:a16="http://schemas.microsoft.com/office/drawing/2014/main" id="{721BD96D-FBDD-45F8-B372-357AE1E91F35}"/>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Platshållare för text 9">
            <a:extLst>
              <a:ext uri="{FF2B5EF4-FFF2-40B4-BE49-F238E27FC236}">
                <a16:creationId xmlns:a16="http://schemas.microsoft.com/office/drawing/2014/main" id="{076D419E-A1E4-4A0E-ACDF-6D9A7AF14017}"/>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95293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Platshållare för text 10">
            <a:extLst>
              <a:ext uri="{FF2B5EF4-FFF2-40B4-BE49-F238E27FC236}">
                <a16:creationId xmlns:a16="http://schemas.microsoft.com/office/drawing/2014/main" id="{7EFCFC41-F510-45CA-9DBA-43D67F346A41}"/>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01321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33529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a:t>20xx-xx-xx</a:t>
            </a:r>
            <a:endParaRPr lang="sv-SE" dirty="0"/>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65" r:id="rId5"/>
    <p:sldLayoutId id="2147483683" r:id="rId6"/>
    <p:sldLayoutId id="2147483666" r:id="rId7"/>
    <p:sldLayoutId id="2147483684" r:id="rId8"/>
    <p:sldLayoutId id="2147483690" r:id="rId9"/>
    <p:sldLayoutId id="2147483688" r:id="rId10"/>
    <p:sldLayoutId id="2147483667" r:id="rId11"/>
    <p:sldLayoutId id="2147483681" r:id="rId12"/>
    <p:sldLayoutId id="2147483668" r:id="rId13"/>
    <p:sldLayoutId id="2147483682" r:id="rId14"/>
    <p:sldLayoutId id="2147483663" r:id="rId15"/>
    <p:sldLayoutId id="2147483657" r:id="rId16"/>
    <p:sldLayoutId id="2147483664" r:id="rId17"/>
    <p:sldLayoutId id="2147483662" r:id="rId18"/>
    <p:sldLayoutId id="2147483691" r:id="rId19"/>
    <p:sldLayoutId id="2147483672" r:id="rId20"/>
    <p:sldLayoutId id="2147483687" r:id="rId21"/>
    <p:sldLayoutId id="2147483676" r:id="rId22"/>
    <p:sldLayoutId id="2147483649" r:id="rId23"/>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540000" indent="-54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79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044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260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512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E06E0D-A495-446E-B7CF-B2A7672D1EAC}"/>
              </a:ext>
            </a:extLst>
          </p:cNvPr>
          <p:cNvSpPr>
            <a:spLocks noGrp="1"/>
          </p:cNvSpPr>
          <p:nvPr>
            <p:ph type="title"/>
          </p:nvPr>
        </p:nvSpPr>
        <p:spPr/>
        <p:txBody>
          <a:bodyPr/>
          <a:lstStyle/>
          <a:p>
            <a:r>
              <a:rPr lang="sv-SE" dirty="0"/>
              <a:t>Tillsyn på båtklubben</a:t>
            </a:r>
          </a:p>
        </p:txBody>
      </p:sp>
      <p:sp>
        <p:nvSpPr>
          <p:cNvPr id="3" name="Platshållare för text 2">
            <a:extLst>
              <a:ext uri="{FF2B5EF4-FFF2-40B4-BE49-F238E27FC236}">
                <a16:creationId xmlns:a16="http://schemas.microsoft.com/office/drawing/2014/main" id="{59F12BFB-C1B2-49EE-AEBF-136FA18685E2}"/>
              </a:ext>
            </a:extLst>
          </p:cNvPr>
          <p:cNvSpPr>
            <a:spLocks noGrp="1"/>
          </p:cNvSpPr>
          <p:nvPr>
            <p:ph type="body" sz="quarter" idx="16"/>
          </p:nvPr>
        </p:nvSpPr>
        <p:spPr/>
        <p:txBody>
          <a:bodyPr/>
          <a:lstStyle/>
          <a:p>
            <a:r>
              <a:rPr lang="sv-SE" dirty="0"/>
              <a:t>Tips för en smidig inspektion</a:t>
            </a:r>
          </a:p>
        </p:txBody>
      </p:sp>
      <p:sp>
        <p:nvSpPr>
          <p:cNvPr id="4" name="Platshållare för text 3">
            <a:extLst>
              <a:ext uri="{FF2B5EF4-FFF2-40B4-BE49-F238E27FC236}">
                <a16:creationId xmlns:a16="http://schemas.microsoft.com/office/drawing/2014/main" id="{971241ED-460F-4AA9-8FC9-08BE6A35D139}"/>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250353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D31C192-55FE-4085-BE6E-0A0621B4F10C}"/>
              </a:ext>
            </a:extLst>
          </p:cNvPr>
          <p:cNvSpPr>
            <a:spLocks noGrp="1"/>
          </p:cNvSpPr>
          <p:nvPr>
            <p:ph type="body" sz="quarter" idx="17"/>
          </p:nvPr>
        </p:nvSpPr>
        <p:spPr/>
        <p:txBody>
          <a:bodyPr/>
          <a:lstStyle/>
          <a:p>
            <a:endParaRPr lang="sv-SE"/>
          </a:p>
        </p:txBody>
      </p:sp>
      <p:sp>
        <p:nvSpPr>
          <p:cNvPr id="3" name="Rubrik 2">
            <a:extLst>
              <a:ext uri="{FF2B5EF4-FFF2-40B4-BE49-F238E27FC236}">
                <a16:creationId xmlns:a16="http://schemas.microsoft.com/office/drawing/2014/main" id="{39A946FC-B41F-4305-9E24-FA7FDDD55049}"/>
              </a:ext>
            </a:extLst>
          </p:cNvPr>
          <p:cNvSpPr>
            <a:spLocks noGrp="1"/>
          </p:cNvSpPr>
          <p:nvPr>
            <p:ph type="title"/>
          </p:nvPr>
        </p:nvSpPr>
        <p:spPr/>
        <p:txBody>
          <a:bodyPr/>
          <a:lstStyle/>
          <a:p>
            <a:r>
              <a:rPr lang="sv-SE" dirty="0"/>
              <a:t>Frågor?</a:t>
            </a:r>
          </a:p>
        </p:txBody>
      </p:sp>
      <p:sp>
        <p:nvSpPr>
          <p:cNvPr id="4" name="Platshållare för text 3">
            <a:extLst>
              <a:ext uri="{FF2B5EF4-FFF2-40B4-BE49-F238E27FC236}">
                <a16:creationId xmlns:a16="http://schemas.microsoft.com/office/drawing/2014/main" id="{F5015F1A-CE0B-4698-93D0-1017A5E30586}"/>
              </a:ext>
            </a:extLst>
          </p:cNvPr>
          <p:cNvSpPr>
            <a:spLocks noGrp="1"/>
          </p:cNvSpPr>
          <p:nvPr>
            <p:ph type="body" sz="quarter" idx="13"/>
          </p:nvPr>
        </p:nvSpPr>
        <p:spPr/>
        <p:txBody>
          <a:bodyPr/>
          <a:lstStyle/>
          <a:p>
            <a:endParaRPr lang="sv-SE" dirty="0"/>
          </a:p>
        </p:txBody>
      </p:sp>
    </p:spTree>
    <p:extLst>
      <p:ext uri="{BB962C8B-B14F-4D97-AF65-F5344CB8AC3E}">
        <p14:creationId xmlns:p14="http://schemas.microsoft.com/office/powerpoint/2010/main" val="237605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CE8C9B72-363F-45BB-ABF4-92D00EC2A9E3}"/>
              </a:ext>
            </a:extLst>
          </p:cNvPr>
          <p:cNvPicPr>
            <a:picLocks noGrp="1" noChangeAspect="1"/>
          </p:cNvPicPr>
          <p:nvPr>
            <p:ph type="pic" idx="4294967295"/>
          </p:nvPr>
        </p:nvPicPr>
        <p:blipFill>
          <a:blip r:embed="rId3"/>
          <a:srcRect t="3631" b="3631"/>
          <a:stretch>
            <a:fillRect/>
          </a:stretch>
        </p:blipFill>
        <p:spPr>
          <a:xfrm>
            <a:off x="7689850" y="44450"/>
            <a:ext cx="2968625" cy="3384550"/>
          </a:xfrm>
          <a:prstGeom prst="rect">
            <a:avLst/>
          </a:prstGeom>
        </p:spPr>
      </p:pic>
      <p:sp>
        <p:nvSpPr>
          <p:cNvPr id="4" name="Rubrik 3">
            <a:extLst>
              <a:ext uri="{FF2B5EF4-FFF2-40B4-BE49-F238E27FC236}">
                <a16:creationId xmlns:a16="http://schemas.microsoft.com/office/drawing/2014/main" id="{4FB5A784-B006-44CE-915F-6AC1E9CBD541}"/>
              </a:ext>
            </a:extLst>
          </p:cNvPr>
          <p:cNvSpPr>
            <a:spLocks noGrp="1"/>
          </p:cNvSpPr>
          <p:nvPr>
            <p:ph type="title"/>
          </p:nvPr>
        </p:nvSpPr>
        <p:spPr/>
        <p:txBody>
          <a:bodyPr>
            <a:normAutofit fontScale="90000"/>
          </a:bodyPr>
          <a:lstStyle/>
          <a:p>
            <a:r>
              <a:rPr lang="sv-SE" dirty="0"/>
              <a:t>Vem behöver tillsyn?</a:t>
            </a:r>
          </a:p>
        </p:txBody>
      </p:sp>
      <p:sp>
        <p:nvSpPr>
          <p:cNvPr id="5" name="Platshållare för text 4">
            <a:extLst>
              <a:ext uri="{FF2B5EF4-FFF2-40B4-BE49-F238E27FC236}">
                <a16:creationId xmlns:a16="http://schemas.microsoft.com/office/drawing/2014/main" id="{A94B5597-2DF5-4E7F-BB73-FE194DA09012}"/>
              </a:ext>
            </a:extLst>
          </p:cNvPr>
          <p:cNvSpPr>
            <a:spLocks noGrp="1"/>
          </p:cNvSpPr>
          <p:nvPr>
            <p:ph type="body" sz="quarter" idx="19"/>
          </p:nvPr>
        </p:nvSpPr>
        <p:spPr/>
        <p:txBody>
          <a:bodyPr/>
          <a:lstStyle/>
          <a:p>
            <a:endParaRPr lang="sv-SE"/>
          </a:p>
        </p:txBody>
      </p:sp>
      <p:sp>
        <p:nvSpPr>
          <p:cNvPr id="6" name="Platshållare för text 5">
            <a:extLst>
              <a:ext uri="{FF2B5EF4-FFF2-40B4-BE49-F238E27FC236}">
                <a16:creationId xmlns:a16="http://schemas.microsoft.com/office/drawing/2014/main" id="{7D1A07DA-8C3C-414C-BFD1-DDC95BFD0438}"/>
              </a:ext>
            </a:extLst>
          </p:cNvPr>
          <p:cNvSpPr>
            <a:spLocks noGrp="1"/>
          </p:cNvSpPr>
          <p:nvPr>
            <p:ph type="body" sz="quarter" idx="20"/>
          </p:nvPr>
        </p:nvSpPr>
        <p:spPr>
          <a:xfrm>
            <a:off x="451525" y="1192594"/>
            <a:ext cx="5610005" cy="4746496"/>
          </a:xfrm>
        </p:spPr>
        <p:txBody>
          <a:bodyPr/>
          <a:lstStyle/>
          <a:p>
            <a:pPr marL="0" indent="0">
              <a:buNone/>
            </a:pPr>
            <a:r>
              <a:rPr lang="sv-SE" b="1" dirty="0"/>
              <a:t>9 kap. Miljöfarlig verksamhet och hälsoskydd</a:t>
            </a:r>
          </a:p>
          <a:p>
            <a:pPr marL="0" indent="0">
              <a:buNone/>
            </a:pPr>
            <a:r>
              <a:rPr lang="sv-SE" b="1" dirty="0"/>
              <a:t>Definitioner</a:t>
            </a:r>
          </a:p>
          <a:p>
            <a:pPr marL="0" indent="0">
              <a:buNone/>
            </a:pPr>
            <a:r>
              <a:rPr lang="sv-SE" b="1" dirty="0"/>
              <a:t>1 §</a:t>
            </a:r>
            <a:r>
              <a:rPr lang="sv-SE" dirty="0"/>
              <a:t>   Med miljöfarlig verksamhet avses</a:t>
            </a:r>
            <a:br>
              <a:rPr lang="sv-SE" dirty="0"/>
            </a:br>
            <a:r>
              <a:rPr lang="sv-SE" dirty="0"/>
              <a:t>   1. utsläpp av avloppsvatten, fasta ämnen eller gas från mark, byggnader eller anläggningar i mark, vattenområden eller grundvatten,</a:t>
            </a:r>
            <a:br>
              <a:rPr lang="sv-SE" dirty="0"/>
            </a:br>
            <a:r>
              <a:rPr lang="sv-SE" dirty="0"/>
              <a:t>   </a:t>
            </a:r>
            <a:r>
              <a:rPr lang="sv-SE" dirty="0">
                <a:highlight>
                  <a:srgbClr val="FFFF00"/>
                </a:highlight>
              </a:rPr>
              <a:t>2. användning av mark</a:t>
            </a:r>
            <a:r>
              <a:rPr lang="sv-SE" dirty="0"/>
              <a:t>, byggnader eller anläggningar </a:t>
            </a:r>
            <a:r>
              <a:rPr lang="sv-SE" dirty="0">
                <a:highlight>
                  <a:srgbClr val="FFFF00"/>
                </a:highlight>
              </a:rPr>
              <a:t>på ett sätt som kan medföra olägenhet för människors hälsa eller miljön genom annat utsläpp än som avses i 1 eller genom förorening av mark, luft, vattenområden eller grundvatten, eller</a:t>
            </a:r>
            <a:r>
              <a:rPr lang="sv-SE" dirty="0"/>
              <a:t/>
            </a:r>
            <a:br>
              <a:rPr lang="sv-SE" dirty="0"/>
            </a:br>
            <a:r>
              <a:rPr lang="sv-SE" dirty="0"/>
              <a:t>   3. användning av mark, byggnader eller anläggningar på ett sätt som kan medföra olägenhet för omgivningen genom buller, skakningar, ljus, joniserande eller icke-joniserande strålning eller annat liknande.</a:t>
            </a:r>
          </a:p>
          <a:p>
            <a:endParaRPr lang="sv-SE" dirty="0"/>
          </a:p>
        </p:txBody>
      </p:sp>
      <p:pic>
        <p:nvPicPr>
          <p:cNvPr id="1028" name="Picture 4" descr="https://vastrasicklaon.files.wordpress.com/2018/08/psx_20180822_201247967559816718926493.jpg?w=500">
            <a:extLst>
              <a:ext uri="{FF2B5EF4-FFF2-40B4-BE49-F238E27FC236}">
                <a16:creationId xmlns:a16="http://schemas.microsoft.com/office/drawing/2014/main" id="{15B4B38B-206A-4564-A3C7-17656635F46E}"/>
              </a:ext>
            </a:extLst>
          </p:cNvPr>
          <p:cNvPicPr>
            <a:picLocks noGrp="1" noChangeAspect="1" noChangeArrowheads="1"/>
          </p:cNvPicPr>
          <p:nvPr>
            <p:ph type="pic" idx="17"/>
          </p:nvPr>
        </p:nvPicPr>
        <p:blipFill>
          <a:blip r:embed="rId4">
            <a:extLst>
              <a:ext uri="{28A0092B-C50C-407E-A947-70E740481C1C}">
                <a14:useLocalDpi xmlns:a14="http://schemas.microsoft.com/office/drawing/2010/main" val="0"/>
              </a:ext>
            </a:extLst>
          </a:blip>
          <a:srcRect t="13720" b="13720"/>
          <a:stretch>
            <a:fillRect/>
          </a:stretch>
        </p:blipFill>
        <p:spPr bwMode="auto">
          <a:xfrm>
            <a:off x="6455600" y="3588315"/>
            <a:ext cx="5437187" cy="300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4ECB4D75-793A-45AC-8B1F-EDF685EBDBF3}"/>
              </a:ext>
            </a:extLst>
          </p:cNvPr>
          <p:cNvPicPr>
            <a:picLocks noGrp="1" noChangeAspect="1"/>
          </p:cNvPicPr>
          <p:nvPr>
            <p:ph type="pic" idx="17"/>
          </p:nvPr>
        </p:nvPicPr>
        <p:blipFill>
          <a:blip r:embed="rId3"/>
          <a:srcRect t="9993" b="9993"/>
          <a:stretch>
            <a:fillRect/>
          </a:stretch>
        </p:blipFill>
        <p:spPr>
          <a:xfrm>
            <a:off x="6251625" y="288595"/>
            <a:ext cx="5300582" cy="6280809"/>
          </a:xfrm>
          <a:prstGeom prst="rect">
            <a:avLst/>
          </a:prstGeom>
        </p:spPr>
      </p:pic>
      <p:sp>
        <p:nvSpPr>
          <p:cNvPr id="3" name="Rubrik 2">
            <a:extLst>
              <a:ext uri="{FF2B5EF4-FFF2-40B4-BE49-F238E27FC236}">
                <a16:creationId xmlns:a16="http://schemas.microsoft.com/office/drawing/2014/main" id="{503FD8F8-208C-4D43-996C-4E47CCFFE106}"/>
              </a:ext>
            </a:extLst>
          </p:cNvPr>
          <p:cNvSpPr>
            <a:spLocks noGrp="1"/>
          </p:cNvSpPr>
          <p:nvPr>
            <p:ph type="title"/>
          </p:nvPr>
        </p:nvSpPr>
        <p:spPr/>
        <p:txBody>
          <a:bodyPr>
            <a:normAutofit fontScale="90000"/>
          </a:bodyPr>
          <a:lstStyle/>
          <a:p>
            <a:r>
              <a:rPr lang="sv-SE" dirty="0"/>
              <a:t>Varför gör man tillsyn?</a:t>
            </a:r>
          </a:p>
        </p:txBody>
      </p:sp>
      <p:sp>
        <p:nvSpPr>
          <p:cNvPr id="5" name="Platshållare för text 4">
            <a:extLst>
              <a:ext uri="{FF2B5EF4-FFF2-40B4-BE49-F238E27FC236}">
                <a16:creationId xmlns:a16="http://schemas.microsoft.com/office/drawing/2014/main" id="{A5B71A08-DC8E-4C85-82DE-25BCE33291F5}"/>
              </a:ext>
            </a:extLst>
          </p:cNvPr>
          <p:cNvSpPr>
            <a:spLocks noGrp="1"/>
          </p:cNvSpPr>
          <p:nvPr>
            <p:ph type="body" sz="quarter" idx="20"/>
          </p:nvPr>
        </p:nvSpPr>
        <p:spPr/>
        <p:txBody>
          <a:bodyPr/>
          <a:lstStyle/>
          <a:p>
            <a:r>
              <a:rPr lang="sv-SE" dirty="0"/>
              <a:t>För att säkerställa att verksamhetsutövaren har koll och tar sitt ansvar:</a:t>
            </a:r>
          </a:p>
          <a:p>
            <a:pPr lvl="1"/>
            <a:r>
              <a:rPr lang="sv-SE" b="1" dirty="0"/>
              <a:t>Kunskap, produktval</a:t>
            </a:r>
            <a:r>
              <a:rPr lang="sv-SE" dirty="0"/>
              <a:t> och </a:t>
            </a:r>
            <a:r>
              <a:rPr lang="sv-SE" b="1" dirty="0"/>
              <a:t>försiktighetsmått</a:t>
            </a:r>
            <a:r>
              <a:rPr lang="sv-SE" dirty="0"/>
              <a:t> </a:t>
            </a:r>
            <a:r>
              <a:rPr lang="sv-SE" dirty="0" err="1"/>
              <a:t>enl</a:t>
            </a:r>
            <a:r>
              <a:rPr lang="sv-SE" dirty="0"/>
              <a:t> 2 kap 2-4 §§ </a:t>
            </a:r>
          </a:p>
          <a:p>
            <a:pPr lvl="1"/>
            <a:r>
              <a:rPr lang="sv-SE" b="1" dirty="0"/>
              <a:t>egenkontroll</a:t>
            </a:r>
            <a:r>
              <a:rPr lang="sv-SE" dirty="0"/>
              <a:t> </a:t>
            </a:r>
            <a:r>
              <a:rPr lang="sv-SE" dirty="0" err="1"/>
              <a:t>enl</a:t>
            </a:r>
            <a:r>
              <a:rPr lang="sv-SE" dirty="0"/>
              <a:t> 26 kap 9 §. Där regleras även kravet på att ständigt se över om man kan göra något bättre: </a:t>
            </a:r>
            <a:r>
              <a:rPr lang="sv-SE" i="1" dirty="0"/>
              <a:t>Den som bedriver sådan verksamhet skall lämna förslag till kontrollprogram eller förbättrande åtgärder till tillsynsmyndigheten, om tillsynsmyndigheten begär det</a:t>
            </a:r>
            <a:r>
              <a:rPr lang="sv-SE" dirty="0"/>
              <a:t>.</a:t>
            </a:r>
          </a:p>
          <a:p>
            <a:r>
              <a:rPr lang="sv-SE" dirty="0"/>
              <a:t>För att kunna ställa nödvändiga krav när något inte funkar, men helst vill man slippa…</a:t>
            </a:r>
          </a:p>
        </p:txBody>
      </p:sp>
    </p:spTree>
    <p:extLst>
      <p:ext uri="{BB962C8B-B14F-4D97-AF65-F5344CB8AC3E}">
        <p14:creationId xmlns:p14="http://schemas.microsoft.com/office/powerpoint/2010/main" val="215036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BD84391-078A-421C-B3BE-1261BAA8E229}"/>
              </a:ext>
            </a:extLst>
          </p:cNvPr>
          <p:cNvSpPr>
            <a:spLocks noGrp="1"/>
          </p:cNvSpPr>
          <p:nvPr>
            <p:ph type="body" sz="quarter" idx="17"/>
          </p:nvPr>
        </p:nvSpPr>
        <p:spPr/>
        <p:txBody>
          <a:bodyPr/>
          <a:lstStyle/>
          <a:p>
            <a:endParaRPr lang="sv-SE"/>
          </a:p>
        </p:txBody>
      </p:sp>
      <p:sp>
        <p:nvSpPr>
          <p:cNvPr id="3" name="Platshållare för text 2">
            <a:extLst>
              <a:ext uri="{FF2B5EF4-FFF2-40B4-BE49-F238E27FC236}">
                <a16:creationId xmlns:a16="http://schemas.microsoft.com/office/drawing/2014/main" id="{95506D66-4563-4112-99D0-904112D1D342}"/>
              </a:ext>
            </a:extLst>
          </p:cNvPr>
          <p:cNvSpPr>
            <a:spLocks noGrp="1"/>
          </p:cNvSpPr>
          <p:nvPr>
            <p:ph type="body" sz="quarter" idx="13"/>
          </p:nvPr>
        </p:nvSpPr>
        <p:spPr>
          <a:xfrm>
            <a:off x="538163" y="1356608"/>
            <a:ext cx="7764462" cy="2583214"/>
          </a:xfrm>
        </p:spPr>
        <p:txBody>
          <a:bodyPr/>
          <a:lstStyle/>
          <a:p>
            <a:r>
              <a:rPr lang="sv-SE" dirty="0"/>
              <a:t>Kort och gott en redogörelse för hur man arbetar med de olika riskerna</a:t>
            </a:r>
          </a:p>
          <a:p>
            <a:pPr lvl="1"/>
            <a:r>
              <a:rPr lang="sv-SE" dirty="0"/>
              <a:t>Avfallshantering</a:t>
            </a:r>
          </a:p>
          <a:p>
            <a:pPr lvl="1"/>
            <a:r>
              <a:rPr lang="sv-SE" dirty="0"/>
              <a:t>Båtbottenfärger (utfasningsplan, användning, underhåll, sanering, bottentvätt mm)</a:t>
            </a:r>
          </a:p>
          <a:p>
            <a:pPr lvl="1"/>
            <a:r>
              <a:rPr lang="sv-SE" dirty="0"/>
              <a:t>Skötsel/provtagning av ev. spolvatten, filteranläggning, oljeavskiljare mm</a:t>
            </a:r>
          </a:p>
          <a:p>
            <a:pPr lvl="1"/>
            <a:r>
              <a:rPr lang="sv-SE" dirty="0"/>
              <a:t>Toatömning/avlopp (om enskilt)</a:t>
            </a:r>
          </a:p>
          <a:p>
            <a:pPr lvl="1"/>
            <a:r>
              <a:rPr lang="sv-SE" dirty="0"/>
              <a:t>Cisterner</a:t>
            </a:r>
          </a:p>
          <a:p>
            <a:pPr lvl="1"/>
            <a:r>
              <a:rPr lang="sv-SE" dirty="0"/>
              <a:t>Hantering och förvaring av kemikalier såsom glykol, drivmedel mm</a:t>
            </a:r>
          </a:p>
          <a:p>
            <a:pPr lvl="1"/>
            <a:r>
              <a:rPr lang="sv-SE" dirty="0"/>
              <a:t>Miljöpolicy, rutiner o dyl.</a:t>
            </a:r>
          </a:p>
          <a:p>
            <a:pPr lvl="1"/>
            <a:endParaRPr lang="sv-SE" dirty="0"/>
          </a:p>
        </p:txBody>
      </p:sp>
      <p:sp>
        <p:nvSpPr>
          <p:cNvPr id="4" name="Rubrik 3">
            <a:extLst>
              <a:ext uri="{FF2B5EF4-FFF2-40B4-BE49-F238E27FC236}">
                <a16:creationId xmlns:a16="http://schemas.microsoft.com/office/drawing/2014/main" id="{135CD377-AEAA-435F-8FE5-6433B0692DE3}"/>
              </a:ext>
            </a:extLst>
          </p:cNvPr>
          <p:cNvSpPr>
            <a:spLocks noGrp="1"/>
          </p:cNvSpPr>
          <p:nvPr>
            <p:ph type="title"/>
          </p:nvPr>
        </p:nvSpPr>
        <p:spPr/>
        <p:txBody>
          <a:bodyPr/>
          <a:lstStyle/>
          <a:p>
            <a:r>
              <a:rPr lang="sv-SE" dirty="0"/>
              <a:t>Vad vill inspektören veta?</a:t>
            </a:r>
          </a:p>
        </p:txBody>
      </p:sp>
      <p:pic>
        <p:nvPicPr>
          <p:cNvPr id="5" name="Bildobjekt 4">
            <a:extLst>
              <a:ext uri="{FF2B5EF4-FFF2-40B4-BE49-F238E27FC236}">
                <a16:creationId xmlns:a16="http://schemas.microsoft.com/office/drawing/2014/main" id="{CDD03916-0364-40D1-A7AB-227D2079109E}"/>
              </a:ext>
            </a:extLst>
          </p:cNvPr>
          <p:cNvPicPr>
            <a:picLocks noChangeAspect="1"/>
          </p:cNvPicPr>
          <p:nvPr/>
        </p:nvPicPr>
        <p:blipFill>
          <a:blip r:embed="rId3"/>
          <a:stretch>
            <a:fillRect/>
          </a:stretch>
        </p:blipFill>
        <p:spPr>
          <a:xfrm>
            <a:off x="901523" y="4261199"/>
            <a:ext cx="2847975" cy="2009775"/>
          </a:xfrm>
          <a:prstGeom prst="rect">
            <a:avLst/>
          </a:prstGeom>
        </p:spPr>
      </p:pic>
      <p:pic>
        <p:nvPicPr>
          <p:cNvPr id="6" name="Bildobjekt 5">
            <a:extLst>
              <a:ext uri="{FF2B5EF4-FFF2-40B4-BE49-F238E27FC236}">
                <a16:creationId xmlns:a16="http://schemas.microsoft.com/office/drawing/2014/main" id="{1DE23A57-3AAA-42DD-8B3F-4584263DA8FF}"/>
              </a:ext>
            </a:extLst>
          </p:cNvPr>
          <p:cNvPicPr>
            <a:picLocks noChangeAspect="1"/>
          </p:cNvPicPr>
          <p:nvPr/>
        </p:nvPicPr>
        <p:blipFill>
          <a:blip r:embed="rId4"/>
          <a:stretch>
            <a:fillRect/>
          </a:stretch>
        </p:blipFill>
        <p:spPr>
          <a:xfrm>
            <a:off x="4521994" y="4100636"/>
            <a:ext cx="2801204" cy="2330899"/>
          </a:xfrm>
          <a:prstGeom prst="rect">
            <a:avLst/>
          </a:prstGeom>
        </p:spPr>
      </p:pic>
    </p:spTree>
    <p:extLst>
      <p:ext uri="{BB962C8B-B14F-4D97-AF65-F5344CB8AC3E}">
        <p14:creationId xmlns:p14="http://schemas.microsoft.com/office/powerpoint/2010/main" val="260907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A307E2F-3D12-4596-857D-BE09D724F20B}"/>
              </a:ext>
            </a:extLst>
          </p:cNvPr>
          <p:cNvPicPr>
            <a:picLocks noGrp="1" noChangeAspect="1"/>
          </p:cNvPicPr>
          <p:nvPr>
            <p:ph type="pic" idx="17"/>
          </p:nvPr>
        </p:nvPicPr>
        <p:blipFill>
          <a:blip r:embed="rId3"/>
          <a:srcRect t="6073" b="6073"/>
          <a:stretch>
            <a:fillRect/>
          </a:stretch>
        </p:blipFill>
        <p:spPr>
          <a:xfrm>
            <a:off x="6149975" y="3295650"/>
            <a:ext cx="6048375" cy="3562350"/>
          </a:xfrm>
          <a:prstGeom prst="rect">
            <a:avLst/>
          </a:prstGeom>
        </p:spPr>
      </p:pic>
      <p:sp>
        <p:nvSpPr>
          <p:cNvPr id="3" name="Rubrik 2">
            <a:extLst>
              <a:ext uri="{FF2B5EF4-FFF2-40B4-BE49-F238E27FC236}">
                <a16:creationId xmlns:a16="http://schemas.microsoft.com/office/drawing/2014/main" id="{E300EC5F-8E3F-402D-98C7-677839B154B5}"/>
              </a:ext>
            </a:extLst>
          </p:cNvPr>
          <p:cNvSpPr>
            <a:spLocks noGrp="1"/>
          </p:cNvSpPr>
          <p:nvPr>
            <p:ph type="title"/>
          </p:nvPr>
        </p:nvSpPr>
        <p:spPr/>
        <p:txBody>
          <a:bodyPr/>
          <a:lstStyle/>
          <a:p>
            <a:r>
              <a:rPr lang="sv-SE" dirty="0"/>
              <a:t>Vem ska vara med?</a:t>
            </a:r>
          </a:p>
        </p:txBody>
      </p:sp>
      <p:sp>
        <p:nvSpPr>
          <p:cNvPr id="4" name="Platshållare för text 3">
            <a:extLst>
              <a:ext uri="{FF2B5EF4-FFF2-40B4-BE49-F238E27FC236}">
                <a16:creationId xmlns:a16="http://schemas.microsoft.com/office/drawing/2014/main" id="{6BD51026-6088-4013-BA7C-1CE4A0D4E172}"/>
              </a:ext>
            </a:extLst>
          </p:cNvPr>
          <p:cNvSpPr>
            <a:spLocks noGrp="1"/>
          </p:cNvSpPr>
          <p:nvPr>
            <p:ph type="body" sz="quarter" idx="19"/>
          </p:nvPr>
        </p:nvSpPr>
        <p:spPr/>
        <p:txBody>
          <a:bodyPr/>
          <a:lstStyle/>
          <a:p>
            <a:endParaRPr lang="sv-SE"/>
          </a:p>
        </p:txBody>
      </p:sp>
      <p:sp>
        <p:nvSpPr>
          <p:cNvPr id="5" name="Platshållare för text 4">
            <a:extLst>
              <a:ext uri="{FF2B5EF4-FFF2-40B4-BE49-F238E27FC236}">
                <a16:creationId xmlns:a16="http://schemas.microsoft.com/office/drawing/2014/main" id="{D8497F3F-AD91-49DE-BC4E-6284A678178A}"/>
              </a:ext>
            </a:extLst>
          </p:cNvPr>
          <p:cNvSpPr>
            <a:spLocks noGrp="1"/>
          </p:cNvSpPr>
          <p:nvPr>
            <p:ph type="body" sz="quarter" idx="20"/>
          </p:nvPr>
        </p:nvSpPr>
        <p:spPr/>
        <p:txBody>
          <a:bodyPr/>
          <a:lstStyle/>
          <a:p>
            <a:r>
              <a:rPr lang="sv-SE" dirty="0"/>
              <a:t>Personer med befogenheter och ansvar för klubbens gemensamma frågor, tex</a:t>
            </a:r>
          </a:p>
          <a:p>
            <a:pPr lvl="1"/>
            <a:r>
              <a:rPr lang="sv-SE" dirty="0"/>
              <a:t>Ordförande</a:t>
            </a:r>
          </a:p>
          <a:p>
            <a:pPr lvl="1"/>
            <a:r>
              <a:rPr lang="sv-SE" dirty="0"/>
              <a:t>Miljöansvarig el </a:t>
            </a:r>
            <a:r>
              <a:rPr lang="sv-SE" dirty="0" err="1"/>
              <a:t>likn</a:t>
            </a:r>
            <a:endParaRPr lang="sv-SE" dirty="0"/>
          </a:p>
          <a:p>
            <a:pPr lvl="1"/>
            <a:r>
              <a:rPr lang="sv-SE" dirty="0"/>
              <a:t>Hamnkapten</a:t>
            </a:r>
          </a:p>
          <a:p>
            <a:pPr lvl="1"/>
            <a:endParaRPr lang="sv-SE" dirty="0"/>
          </a:p>
          <a:p>
            <a:r>
              <a:rPr lang="sv-SE" dirty="0"/>
              <a:t>Lämpligen en inspektör…</a:t>
            </a:r>
          </a:p>
        </p:txBody>
      </p:sp>
      <p:pic>
        <p:nvPicPr>
          <p:cNvPr id="2050" name="Picture 2" descr="Bildresultat för båtklubb lomma">
            <a:extLst>
              <a:ext uri="{FF2B5EF4-FFF2-40B4-BE49-F238E27FC236}">
                <a16:creationId xmlns:a16="http://schemas.microsoft.com/office/drawing/2014/main" id="{962A1B0F-1B7F-44A9-9D22-DE0C96652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956" y="425603"/>
            <a:ext cx="6329044" cy="241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7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4BC02E95-2DE6-436D-836E-630E9F35977A}"/>
              </a:ext>
            </a:extLst>
          </p:cNvPr>
          <p:cNvSpPr>
            <a:spLocks noGrp="1"/>
          </p:cNvSpPr>
          <p:nvPr>
            <p:ph type="body" sz="quarter" idx="17"/>
          </p:nvPr>
        </p:nvSpPr>
        <p:spPr/>
        <p:txBody>
          <a:bodyPr/>
          <a:lstStyle/>
          <a:p>
            <a:endParaRPr lang="sv-SE"/>
          </a:p>
        </p:txBody>
      </p:sp>
      <p:sp>
        <p:nvSpPr>
          <p:cNvPr id="3" name="Platshållare för text 2">
            <a:extLst>
              <a:ext uri="{FF2B5EF4-FFF2-40B4-BE49-F238E27FC236}">
                <a16:creationId xmlns:a16="http://schemas.microsoft.com/office/drawing/2014/main" id="{3AF408E6-9074-4F4A-A0F6-6348066CF6A1}"/>
              </a:ext>
            </a:extLst>
          </p:cNvPr>
          <p:cNvSpPr>
            <a:spLocks noGrp="1"/>
          </p:cNvSpPr>
          <p:nvPr>
            <p:ph type="body" sz="quarter" idx="13"/>
          </p:nvPr>
        </p:nvSpPr>
        <p:spPr/>
        <p:txBody>
          <a:bodyPr/>
          <a:lstStyle/>
          <a:p>
            <a:r>
              <a:rPr lang="sv-SE" dirty="0"/>
              <a:t>Besöket sammanfattas i en inspektionsrapport som noga bör läsas för att reda ut eventuella missförstånd.</a:t>
            </a:r>
          </a:p>
          <a:p>
            <a:r>
              <a:rPr lang="sv-SE" dirty="0"/>
              <a:t>Fått anmärkningar? Plocka lågt hängande frukt först och gör en handlingsplan för resten!</a:t>
            </a:r>
          </a:p>
          <a:p>
            <a:r>
              <a:rPr lang="sv-SE" dirty="0"/>
              <a:t>Tillsynsavgift tas ut. Där ingår förberedelser/inläsning, restid, besök, rapportskrivning, mail och telefonsamtal. Kort sagt allt!</a:t>
            </a:r>
          </a:p>
        </p:txBody>
      </p:sp>
      <p:sp>
        <p:nvSpPr>
          <p:cNvPr id="4" name="Rubrik 3">
            <a:extLst>
              <a:ext uri="{FF2B5EF4-FFF2-40B4-BE49-F238E27FC236}">
                <a16:creationId xmlns:a16="http://schemas.microsoft.com/office/drawing/2014/main" id="{C3EF78DF-28C0-46AF-9CA2-562F7E05530F}"/>
              </a:ext>
            </a:extLst>
          </p:cNvPr>
          <p:cNvSpPr>
            <a:spLocks noGrp="1"/>
          </p:cNvSpPr>
          <p:nvPr>
            <p:ph type="title"/>
          </p:nvPr>
        </p:nvSpPr>
        <p:spPr/>
        <p:txBody>
          <a:bodyPr/>
          <a:lstStyle/>
          <a:p>
            <a:r>
              <a:rPr lang="sv-SE" dirty="0"/>
              <a:t>Vad händer efteråt?</a:t>
            </a:r>
          </a:p>
        </p:txBody>
      </p:sp>
      <p:pic>
        <p:nvPicPr>
          <p:cNvPr id="2050" name="Picture 2" descr="https://upload.wikimedia.org/wikipedia/commons/thumb/5/52/Document-passed.svg/256px-Document-passed.svg.png">
            <a:extLst>
              <a:ext uri="{FF2B5EF4-FFF2-40B4-BE49-F238E27FC236}">
                <a16:creationId xmlns:a16="http://schemas.microsoft.com/office/drawing/2014/main" id="{223261F9-6934-4BD7-A469-6D274F9CD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794" y="3967690"/>
            <a:ext cx="24384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7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048A3C4-F313-436C-955B-6E9297E2F77C}"/>
              </a:ext>
            </a:extLst>
          </p:cNvPr>
          <p:cNvSpPr>
            <a:spLocks noGrp="1"/>
          </p:cNvSpPr>
          <p:nvPr>
            <p:ph type="body" sz="quarter" idx="13"/>
          </p:nvPr>
        </p:nvSpPr>
        <p:spPr>
          <a:xfrm>
            <a:off x="639734" y="1924269"/>
            <a:ext cx="7764462" cy="2034739"/>
          </a:xfrm>
        </p:spPr>
        <p:txBody>
          <a:bodyPr/>
          <a:lstStyle/>
          <a:p>
            <a:r>
              <a:rPr lang="sv-SE" dirty="0"/>
              <a:t>Empatisk byråkrat      Otroligt miljöintresserad klubb </a:t>
            </a:r>
          </a:p>
          <a:p>
            <a:r>
              <a:rPr lang="sv-SE" dirty="0"/>
              <a:t>I verkligheten får vi nöta och nöta</a:t>
            </a:r>
          </a:p>
          <a:p>
            <a:r>
              <a:rPr lang="sv-SE" dirty="0"/>
              <a:t>Tänka lösningsorienterat!</a:t>
            </a:r>
          </a:p>
          <a:p>
            <a:r>
              <a:rPr lang="sv-SE" dirty="0"/>
              <a:t>I sista hand använder myndigheten föreläggande om rättelse, ett beslut som går att överklaga till länsstyrelsen</a:t>
            </a:r>
          </a:p>
        </p:txBody>
      </p:sp>
      <p:sp>
        <p:nvSpPr>
          <p:cNvPr id="3" name="Rubrik 2">
            <a:extLst>
              <a:ext uri="{FF2B5EF4-FFF2-40B4-BE49-F238E27FC236}">
                <a16:creationId xmlns:a16="http://schemas.microsoft.com/office/drawing/2014/main" id="{E4C1B8B7-1855-489C-91D4-9556E6EDB5A7}"/>
              </a:ext>
            </a:extLst>
          </p:cNvPr>
          <p:cNvSpPr>
            <a:spLocks noGrp="1"/>
          </p:cNvSpPr>
          <p:nvPr>
            <p:ph type="title"/>
          </p:nvPr>
        </p:nvSpPr>
        <p:spPr/>
        <p:txBody>
          <a:bodyPr>
            <a:normAutofit fontScale="90000"/>
          </a:bodyPr>
          <a:lstStyle/>
          <a:p>
            <a:r>
              <a:rPr lang="sv-SE" dirty="0"/>
              <a:t>Vad gör man om man inte är överens?</a:t>
            </a:r>
          </a:p>
        </p:txBody>
      </p:sp>
      <p:sp>
        <p:nvSpPr>
          <p:cNvPr id="4" name="Platshållare för text 3">
            <a:extLst>
              <a:ext uri="{FF2B5EF4-FFF2-40B4-BE49-F238E27FC236}">
                <a16:creationId xmlns:a16="http://schemas.microsoft.com/office/drawing/2014/main" id="{85197762-F459-4F9A-86D4-7CABF3DB2C52}"/>
              </a:ext>
            </a:extLst>
          </p:cNvPr>
          <p:cNvSpPr>
            <a:spLocks noGrp="1"/>
          </p:cNvSpPr>
          <p:nvPr>
            <p:ph type="body" sz="quarter" idx="17"/>
          </p:nvPr>
        </p:nvSpPr>
        <p:spPr/>
        <p:txBody>
          <a:bodyPr/>
          <a:lstStyle/>
          <a:p>
            <a:endParaRPr lang="sv-SE"/>
          </a:p>
        </p:txBody>
      </p:sp>
      <p:pic>
        <p:nvPicPr>
          <p:cNvPr id="1030" name="Picture 6" descr="Bildresultat för judge">
            <a:extLst>
              <a:ext uri="{FF2B5EF4-FFF2-40B4-BE49-F238E27FC236}">
                <a16:creationId xmlns:a16="http://schemas.microsoft.com/office/drawing/2014/main" id="{6319591E-C6AA-4C3C-9451-CB5306563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421" y="4252650"/>
            <a:ext cx="4047146" cy="2339448"/>
          </a:xfrm>
          <a:prstGeom prst="rect">
            <a:avLst/>
          </a:prstGeom>
          <a:noFill/>
          <a:extLst>
            <a:ext uri="{909E8E84-426E-40DD-AFC4-6F175D3DCCD1}">
              <a14:hiddenFill xmlns:a14="http://schemas.microsoft.com/office/drawing/2010/main">
                <a:solidFill>
                  <a:srgbClr val="FFFFFF"/>
                </a:solidFill>
              </a14:hiddenFill>
            </a:ext>
          </a:extLst>
        </p:spPr>
      </p:pic>
      <p:sp>
        <p:nvSpPr>
          <p:cNvPr id="6" name="Hjärta 5">
            <a:extLst>
              <a:ext uri="{FF2B5EF4-FFF2-40B4-BE49-F238E27FC236}">
                <a16:creationId xmlns:a16="http://schemas.microsoft.com/office/drawing/2014/main" id="{3CB87149-9CC8-4D2F-8C80-98FE5F3264D7}"/>
              </a:ext>
            </a:extLst>
          </p:cNvPr>
          <p:cNvSpPr/>
          <p:nvPr/>
        </p:nvSpPr>
        <p:spPr>
          <a:xfrm>
            <a:off x="2763711" y="1914965"/>
            <a:ext cx="261712" cy="256647"/>
          </a:xfrm>
          <a:prstGeom prst="hear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9F8F54B9-F80F-4436-ACEC-24D68A2720AA}"/>
              </a:ext>
            </a:extLst>
          </p:cNvPr>
          <p:cNvPicPr>
            <a:picLocks noChangeAspect="1"/>
          </p:cNvPicPr>
          <p:nvPr/>
        </p:nvPicPr>
        <p:blipFill>
          <a:blip r:embed="rId4"/>
          <a:stretch>
            <a:fillRect/>
          </a:stretch>
        </p:blipFill>
        <p:spPr>
          <a:xfrm>
            <a:off x="6362700" y="1803650"/>
            <a:ext cx="591256" cy="479276"/>
          </a:xfrm>
          <a:prstGeom prst="rect">
            <a:avLst/>
          </a:prstGeom>
        </p:spPr>
      </p:pic>
    </p:spTree>
    <p:extLst>
      <p:ext uri="{BB962C8B-B14F-4D97-AF65-F5344CB8AC3E}">
        <p14:creationId xmlns:p14="http://schemas.microsoft.com/office/powerpoint/2010/main" val="58185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9D63C10-D8FD-4A12-A780-56D0CB284188}"/>
              </a:ext>
            </a:extLst>
          </p:cNvPr>
          <p:cNvSpPr>
            <a:spLocks noGrp="1"/>
          </p:cNvSpPr>
          <p:nvPr>
            <p:ph type="body" sz="quarter" idx="17"/>
          </p:nvPr>
        </p:nvSpPr>
        <p:spPr/>
        <p:txBody>
          <a:bodyPr/>
          <a:lstStyle/>
          <a:p>
            <a:endParaRPr lang="sv-SE"/>
          </a:p>
        </p:txBody>
      </p:sp>
      <p:sp>
        <p:nvSpPr>
          <p:cNvPr id="6" name="Platshållare för text 5">
            <a:extLst>
              <a:ext uri="{FF2B5EF4-FFF2-40B4-BE49-F238E27FC236}">
                <a16:creationId xmlns:a16="http://schemas.microsoft.com/office/drawing/2014/main" id="{9C6FB0B0-AB8A-468E-AD6B-F287D26CE789}"/>
              </a:ext>
            </a:extLst>
          </p:cNvPr>
          <p:cNvSpPr>
            <a:spLocks noGrp="1"/>
          </p:cNvSpPr>
          <p:nvPr>
            <p:ph type="body" sz="quarter" idx="13"/>
          </p:nvPr>
        </p:nvSpPr>
        <p:spPr>
          <a:xfrm>
            <a:off x="639763" y="1808163"/>
            <a:ext cx="7764462" cy="1928459"/>
          </a:xfrm>
        </p:spPr>
        <p:txBody>
          <a:bodyPr/>
          <a:lstStyle/>
          <a:p>
            <a:r>
              <a:rPr lang="sv-SE" dirty="0"/>
              <a:t>Lagen är densamma, tillämpningen spretar. </a:t>
            </a:r>
          </a:p>
          <a:p>
            <a:r>
              <a:rPr lang="sv-SE" dirty="0"/>
              <a:t>Kommuner är politiskt styrda organisationer.</a:t>
            </a:r>
          </a:p>
          <a:p>
            <a:r>
              <a:rPr lang="sv-SE" dirty="0"/>
              <a:t>Trots tätt samarbete genom Miljösamverkan Stockholms län så är det svårt att gå i takt. </a:t>
            </a:r>
          </a:p>
          <a:p>
            <a:r>
              <a:rPr lang="sv-SE" dirty="0"/>
              <a:t>Tempot skiftar men målet är detsamma!</a:t>
            </a:r>
          </a:p>
        </p:txBody>
      </p:sp>
      <p:sp>
        <p:nvSpPr>
          <p:cNvPr id="5" name="Rubrik 4">
            <a:extLst>
              <a:ext uri="{FF2B5EF4-FFF2-40B4-BE49-F238E27FC236}">
                <a16:creationId xmlns:a16="http://schemas.microsoft.com/office/drawing/2014/main" id="{58144924-99D9-4DAA-816B-D26C30AFCC91}"/>
              </a:ext>
            </a:extLst>
          </p:cNvPr>
          <p:cNvSpPr>
            <a:spLocks noGrp="1"/>
          </p:cNvSpPr>
          <p:nvPr>
            <p:ph type="title"/>
          </p:nvPr>
        </p:nvSpPr>
        <p:spPr/>
        <p:txBody>
          <a:bodyPr>
            <a:normAutofit fontScale="90000"/>
          </a:bodyPr>
          <a:lstStyle/>
          <a:p>
            <a:r>
              <a:rPr lang="sv-SE" dirty="0"/>
              <a:t>Varför gör kommuner olika?</a:t>
            </a:r>
          </a:p>
        </p:txBody>
      </p:sp>
      <p:pic>
        <p:nvPicPr>
          <p:cNvPr id="3076" name="Picture 4" descr="https://www.stromma.com/globalassets/sweden/global_files/sustainability/images/tumlaren_600x411.jpg">
            <a:extLst>
              <a:ext uri="{FF2B5EF4-FFF2-40B4-BE49-F238E27FC236}">
                <a16:creationId xmlns:a16="http://schemas.microsoft.com/office/drawing/2014/main" id="{856A4E80-D08A-4051-8E60-65D927A43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044" y="3911243"/>
            <a:ext cx="3771900" cy="258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2AE71EA-66F0-45A8-BB62-B26CA1914024}"/>
              </a:ext>
            </a:extLst>
          </p:cNvPr>
          <p:cNvSpPr>
            <a:spLocks noGrp="1"/>
          </p:cNvSpPr>
          <p:nvPr>
            <p:ph type="body" sz="quarter" idx="17"/>
          </p:nvPr>
        </p:nvSpPr>
        <p:spPr/>
        <p:txBody>
          <a:bodyPr/>
          <a:lstStyle/>
          <a:p>
            <a:endParaRPr lang="sv-SE"/>
          </a:p>
        </p:txBody>
      </p:sp>
      <p:pic>
        <p:nvPicPr>
          <p:cNvPr id="5" name="Bildobjekt 4">
            <a:extLst>
              <a:ext uri="{FF2B5EF4-FFF2-40B4-BE49-F238E27FC236}">
                <a16:creationId xmlns:a16="http://schemas.microsoft.com/office/drawing/2014/main" id="{7C6C8F9B-5552-4E76-B3A8-E55DA522B669}"/>
              </a:ext>
            </a:extLst>
          </p:cNvPr>
          <p:cNvPicPr>
            <a:picLocks noChangeAspect="1"/>
          </p:cNvPicPr>
          <p:nvPr/>
        </p:nvPicPr>
        <p:blipFill>
          <a:blip r:embed="rId3"/>
          <a:stretch>
            <a:fillRect/>
          </a:stretch>
        </p:blipFill>
        <p:spPr>
          <a:xfrm>
            <a:off x="1107281" y="1997868"/>
            <a:ext cx="6829425" cy="3781425"/>
          </a:xfrm>
          <a:prstGeom prst="rect">
            <a:avLst/>
          </a:prstGeom>
        </p:spPr>
      </p:pic>
      <p:sp>
        <p:nvSpPr>
          <p:cNvPr id="4" name="Rubrik 3">
            <a:extLst>
              <a:ext uri="{FF2B5EF4-FFF2-40B4-BE49-F238E27FC236}">
                <a16:creationId xmlns:a16="http://schemas.microsoft.com/office/drawing/2014/main" id="{71F0C473-0466-4CDF-9E34-0DA06F8166B5}"/>
              </a:ext>
            </a:extLst>
          </p:cNvPr>
          <p:cNvSpPr>
            <a:spLocks noGrp="1"/>
          </p:cNvSpPr>
          <p:nvPr>
            <p:ph type="title"/>
          </p:nvPr>
        </p:nvSpPr>
        <p:spPr/>
        <p:txBody>
          <a:bodyPr>
            <a:normAutofit fontScale="90000"/>
          </a:bodyPr>
          <a:lstStyle/>
          <a:p>
            <a:r>
              <a:rPr lang="sv-SE" dirty="0"/>
              <a:t>Varför kan inte kommunen bara förbjuda biocidfärg!?</a:t>
            </a:r>
          </a:p>
        </p:txBody>
      </p:sp>
    </p:spTree>
    <p:extLst>
      <p:ext uri="{BB962C8B-B14F-4D97-AF65-F5344CB8AC3E}">
        <p14:creationId xmlns:p14="http://schemas.microsoft.com/office/powerpoint/2010/main" val="1155882723"/>
      </p:ext>
    </p:extLst>
  </p:cSld>
  <p:clrMapOvr>
    <a:masterClrMapping/>
  </p:clrMapOvr>
</p:sld>
</file>

<file path=ppt/theme/theme1.xml><?xml version="1.0" encoding="utf-8"?>
<a:theme xmlns:a="http://schemas.openxmlformats.org/drawingml/2006/main" name="Nacka kommun">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AB565A58-FB2A-4548-BF83-2E3174EA05A4}" vid="{1EE72D83-B994-4842-8F70-637D015A3A6C}"/>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B364077A384A947AD57A7934E2551F9" ma:contentTypeVersion="10" ma:contentTypeDescription="Skapa ett nytt dokument." ma:contentTypeScope="" ma:versionID="1bd39fb976f0d600a7c3141020e7d488">
  <xsd:schema xmlns:xsd="http://www.w3.org/2001/XMLSchema" xmlns:xs="http://www.w3.org/2001/XMLSchema" xmlns:p="http://schemas.microsoft.com/office/2006/metadata/properties" xmlns:ns2="4ba7fd44-ae01-49dd-9e2c-03c8f34effaa" xmlns:ns3="4f95334c-2098-4229-b42e-8245eb3d45d8" targetNamespace="http://schemas.microsoft.com/office/2006/metadata/properties" ma:root="true" ma:fieldsID="c2e1e9b21083d3150011b4eea39a480b" ns2:_="" ns3:_="">
    <xsd:import namespace="4ba7fd44-ae01-49dd-9e2c-03c8f34effaa"/>
    <xsd:import namespace="4f95334c-2098-4229-b42e-8245eb3d45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7fd44-ae01-49dd-9e2c-03c8f34effaa"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5334c-2098-4229-b42e-8245eb3d45d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A02489-A02B-40AA-AA41-9606CCD61387}"/>
</file>

<file path=customXml/itemProps2.xml><?xml version="1.0" encoding="utf-8"?>
<ds:datastoreItem xmlns:ds="http://schemas.openxmlformats.org/officeDocument/2006/customXml" ds:itemID="{FAF91307-D17D-4982-BC39-1A6B0F269025}"/>
</file>

<file path=customXml/itemProps3.xml><?xml version="1.0" encoding="utf-8"?>
<ds:datastoreItem xmlns:ds="http://schemas.openxmlformats.org/officeDocument/2006/customXml" ds:itemID="{E587935F-FF0E-46A6-B9B7-9164F1BAF240}"/>
</file>

<file path=docProps/app.xml><?xml version="1.0" encoding="utf-8"?>
<Properties xmlns="http://schemas.openxmlformats.org/officeDocument/2006/extended-properties" xmlns:vt="http://schemas.openxmlformats.org/officeDocument/2006/docPropsVTypes">
  <Template>blank</Template>
  <TotalTime>353</TotalTime>
  <Words>905</Words>
  <Application>Microsoft Office PowerPoint</Application>
  <PresentationFormat>Bredbild</PresentationFormat>
  <Paragraphs>89</Paragraphs>
  <Slides>11</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Gill Sans MT</vt:lpstr>
      <vt:lpstr>Gill Sans MT Pro Light</vt:lpstr>
      <vt:lpstr>Nacka kommun</vt:lpstr>
      <vt:lpstr>Tillsyn på båtklubben</vt:lpstr>
      <vt:lpstr>Vem behöver tillsyn?</vt:lpstr>
      <vt:lpstr>Varför gör man tillsyn?</vt:lpstr>
      <vt:lpstr>Vad vill inspektören veta?</vt:lpstr>
      <vt:lpstr>Vem ska vara med?</vt:lpstr>
      <vt:lpstr>Vad händer efteråt?</vt:lpstr>
      <vt:lpstr>Vad gör man om man inte är överens?</vt:lpstr>
      <vt:lpstr>Varför gör kommuner olika?</vt:lpstr>
      <vt:lpstr>Varför kan inte kommunen bara förbjuda biocidfärg!?</vt:lpstr>
      <vt:lpstr>Frågor?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Tillsyn på båtklubben</dc:title>
  <dc:creator>Engström Anna</dc:creator>
  <cp:lastModifiedBy>Jimmy Dominius</cp:lastModifiedBy>
  <cp:revision>21</cp:revision>
  <cp:lastPrinted>2019-11-28T13:05:05Z</cp:lastPrinted>
  <dcterms:created xsi:type="dcterms:W3CDTF">2019-11-27T11:43:36Z</dcterms:created>
  <dcterms:modified xsi:type="dcterms:W3CDTF">2019-11-28T14:08:41Z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0x010100DB364077A384A947AD57A7934E2551F9</vt:lpwstr>
  </property>
</Properties>
</file>